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1"/>
  </p:notesMasterIdLst>
  <p:sldIdLst>
    <p:sldId id="256" r:id="rId2"/>
    <p:sldId id="284" r:id="rId3"/>
    <p:sldId id="257" r:id="rId4"/>
    <p:sldId id="258" r:id="rId5"/>
    <p:sldId id="260" r:id="rId6"/>
    <p:sldId id="259" r:id="rId7"/>
    <p:sldId id="261" r:id="rId8"/>
    <p:sldId id="262" r:id="rId9"/>
    <p:sldId id="263" r:id="rId10"/>
    <p:sldId id="264" r:id="rId11"/>
    <p:sldId id="265" r:id="rId12"/>
    <p:sldId id="266" r:id="rId13"/>
    <p:sldId id="268" r:id="rId14"/>
    <p:sldId id="267" r:id="rId15"/>
    <p:sldId id="282" r:id="rId16"/>
    <p:sldId id="269" r:id="rId17"/>
    <p:sldId id="270" r:id="rId18"/>
    <p:sldId id="271" r:id="rId19"/>
    <p:sldId id="272" r:id="rId20"/>
    <p:sldId id="273" r:id="rId21"/>
    <p:sldId id="274" r:id="rId22"/>
    <p:sldId id="275" r:id="rId23"/>
    <p:sldId id="276" r:id="rId24"/>
    <p:sldId id="277" r:id="rId25"/>
    <p:sldId id="278" r:id="rId26"/>
    <p:sldId id="283" r:id="rId27"/>
    <p:sldId id="279" r:id="rId28"/>
    <p:sldId id="280" r:id="rId29"/>
    <p:sldId id="281" r:id="rId30"/>
  </p:sldIdLst>
  <p:sldSz cx="9144000" cy="5143500" type="screen16x9"/>
  <p:notesSz cx="6858000" cy="9144000"/>
  <p:embeddedFontLst>
    <p:embeddedFont>
      <p:font typeface="Helvetica Neue" panose="02000503000000020004" pitchFamily="2" charset="0"/>
      <p:regular r:id="rId32"/>
      <p:bold r:id="rId33"/>
      <p:italic r:id="rId34"/>
      <p:boldItalic r:id="rId35"/>
    </p:embeddedFont>
    <p:embeddedFont>
      <p:font typeface="Montserrat" pitchFamily="2" charset="77"/>
      <p:regular r:id="rId36"/>
      <p:bold r:id="rId37"/>
      <p:italic r:id="rId38"/>
      <p:boldItalic r:id="rId39"/>
    </p:embeddedFont>
    <p:embeddedFont>
      <p:font typeface="Montserrat Black" panose="020F0502020204030204" pitchFamily="34" charset="0"/>
      <p:bold r:id="rId40"/>
      <p:italic r:id="rId41"/>
      <p:boldItalic r:id="rId42"/>
    </p:embeddedFont>
    <p:embeddedFont>
      <p:font typeface="Montserrat ExtraBold" panose="020F0502020204030204" pitchFamily="34" charset="0"/>
      <p:bold r:id="rId43"/>
      <p:italic r:id="rId44"/>
      <p:boldItalic r:id="rId45"/>
    </p:embeddedFont>
    <p:embeddedFont>
      <p:font typeface="Open Sans" panose="020B0606030504020204" pitchFamily="34"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29"/>
  </p:normalViewPr>
  <p:slideViewPr>
    <p:cSldViewPr snapToGrid="0">
      <p:cViewPr varScale="1">
        <p:scale>
          <a:sx n="145" d="100"/>
          <a:sy n="145" d="100"/>
        </p:scale>
        <p:origin x="5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c2db9d49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1c2db9d49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c2db9d4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c2db9d4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c2a2d02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c2a2d02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311700" y="1152475"/>
            <a:ext cx="3345900" cy="3199500"/>
          </a:xfrm>
          <a:prstGeom prst="rect">
            <a:avLst/>
          </a:prstGeom>
          <a:noFill/>
          <a:ln>
            <a:noFill/>
          </a:ln>
        </p:spPr>
        <p:txBody>
          <a:bodyPr spcFirstLastPara="1" wrap="square" lIns="91425" tIns="91425" rIns="91425" bIns="91425" anchor="t" anchorCtr="0">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0" name="Google Shape;10;p2"/>
          <p:cNvSpPr txBox="1">
            <a:spLocks noGrp="1"/>
          </p:cNvSpPr>
          <p:nvPr>
            <p:ph type="body" idx="1"/>
          </p:nvPr>
        </p:nvSpPr>
        <p:spPr>
          <a:xfrm>
            <a:off x="4114800" y="1175683"/>
            <a:ext cx="4192800" cy="3123300"/>
          </a:xfrm>
          <a:prstGeom prst="rect">
            <a:avLst/>
          </a:prstGeom>
          <a:noFill/>
          <a:ln>
            <a:noFill/>
          </a:ln>
        </p:spPr>
        <p:txBody>
          <a:bodyPr spcFirstLastPara="1" wrap="square" lIns="91425" tIns="91425" rIns="91425" bIns="91425" anchor="t" anchorCtr="0">
            <a:noAutofit/>
          </a:bodyPr>
          <a:lstStyle>
            <a:lvl1pPr marL="457200" lvl="0" indent="-317500" algn="l">
              <a:lnSpc>
                <a:spcPct val="125000"/>
              </a:lnSpc>
              <a:spcBef>
                <a:spcPts val="0"/>
              </a:spcBef>
              <a:spcAft>
                <a:spcPts val="0"/>
              </a:spcAft>
              <a:buSzPts val="1400"/>
              <a:buChar char="●"/>
              <a:defRPr sz="1400"/>
            </a:lvl1pPr>
            <a:lvl2pPr marL="914400" lvl="1" indent="-317500" algn="l">
              <a:lnSpc>
                <a:spcPct val="125000"/>
              </a:lnSpc>
              <a:spcBef>
                <a:spcPts val="1600"/>
              </a:spcBef>
              <a:spcAft>
                <a:spcPts val="0"/>
              </a:spcAft>
              <a:buSzPts val="1400"/>
              <a:buChar char="○"/>
              <a:defRPr/>
            </a:lvl2pPr>
            <a:lvl3pPr marL="1371600" lvl="2" indent="-317500" algn="l">
              <a:lnSpc>
                <a:spcPct val="125000"/>
              </a:lnSpc>
              <a:spcBef>
                <a:spcPts val="1600"/>
              </a:spcBef>
              <a:spcAft>
                <a:spcPts val="0"/>
              </a:spcAft>
              <a:buSzPts val="1400"/>
              <a:buChar char="■"/>
              <a:defRPr/>
            </a:lvl3pPr>
            <a:lvl4pPr marL="1828800" lvl="3" indent="-317500" algn="l">
              <a:lnSpc>
                <a:spcPct val="125000"/>
              </a:lnSpc>
              <a:spcBef>
                <a:spcPts val="1600"/>
              </a:spcBef>
              <a:spcAft>
                <a:spcPts val="0"/>
              </a:spcAft>
              <a:buSzPts val="1400"/>
              <a:buChar char="●"/>
              <a:defRPr/>
            </a:lvl4pPr>
            <a:lvl5pPr marL="2286000" lvl="4" indent="-317500" algn="l">
              <a:lnSpc>
                <a:spcPct val="125000"/>
              </a:lnSpc>
              <a:spcBef>
                <a:spcPts val="1600"/>
              </a:spcBef>
              <a:spcAft>
                <a:spcPts val="0"/>
              </a:spcAft>
              <a:buSzPts val="1400"/>
              <a:buChar char="○"/>
              <a:defRPr/>
            </a:lvl5pPr>
            <a:lvl6pPr marL="2743200" lvl="5" indent="-317500" algn="l">
              <a:lnSpc>
                <a:spcPct val="125000"/>
              </a:lnSpc>
              <a:spcBef>
                <a:spcPts val="1600"/>
              </a:spcBef>
              <a:spcAft>
                <a:spcPts val="0"/>
              </a:spcAft>
              <a:buSzPts val="1400"/>
              <a:buChar char="■"/>
              <a:defRPr/>
            </a:lvl6pPr>
            <a:lvl7pPr marL="3200400" lvl="6" indent="-317500" algn="l">
              <a:lnSpc>
                <a:spcPct val="125000"/>
              </a:lnSpc>
              <a:spcBef>
                <a:spcPts val="1600"/>
              </a:spcBef>
              <a:spcAft>
                <a:spcPts val="0"/>
              </a:spcAft>
              <a:buSzPts val="1400"/>
              <a:buChar char="●"/>
              <a:defRPr/>
            </a:lvl7pPr>
            <a:lvl8pPr marL="3657600" lvl="7" indent="-317500" algn="l">
              <a:lnSpc>
                <a:spcPct val="125000"/>
              </a:lnSpc>
              <a:spcBef>
                <a:spcPts val="1600"/>
              </a:spcBef>
              <a:spcAft>
                <a:spcPts val="0"/>
              </a:spcAft>
              <a:buSzPts val="1400"/>
              <a:buChar char="○"/>
              <a:defRPr/>
            </a:lvl8pPr>
            <a:lvl9pPr marL="4114800" lvl="8" indent="-317500" algn="l">
              <a:lnSpc>
                <a:spcPct val="125000"/>
              </a:lnSpc>
              <a:spcBef>
                <a:spcPts val="1600"/>
              </a:spcBef>
              <a:spcAft>
                <a:spcPts val="1600"/>
              </a:spcAft>
              <a:buSzPts val="1400"/>
              <a:buChar char="■"/>
              <a:defRPr/>
            </a:lvl9pPr>
          </a:lstStyle>
          <a:p>
            <a:endParaRPr/>
          </a:p>
        </p:txBody>
      </p:sp>
      <p:sp>
        <p:nvSpPr>
          <p:cNvPr id="11" name="Google Shape;11;p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2" name="Google Shape;12;p2"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59"/>
        <p:cNvGrpSpPr/>
        <p:nvPr/>
      </p:nvGrpSpPr>
      <p:grpSpPr>
        <a:xfrm>
          <a:off x="0" y="0"/>
          <a:ext cx="0" cy="0"/>
          <a:chOff x="0" y="0"/>
          <a:chExt cx="0" cy="0"/>
        </a:xfrm>
      </p:grpSpPr>
      <p:pic>
        <p:nvPicPr>
          <p:cNvPr id="60" name="Google Shape;60;p12" descr=" "/>
          <p:cNvPicPr preferRelativeResize="0"/>
          <p:nvPr/>
        </p:nvPicPr>
        <p:blipFill rotWithShape="1">
          <a:blip r:embed="rId2">
            <a:alphaModFix amt="25000"/>
          </a:blip>
          <a:srcRect t="14018" r="734" b="2234"/>
          <a:stretch/>
        </p:blipFill>
        <p:spPr>
          <a:xfrm>
            <a:off x="1" y="0"/>
            <a:ext cx="9143999" cy="5143499"/>
          </a:xfrm>
          <a:prstGeom prst="rect">
            <a:avLst/>
          </a:prstGeom>
          <a:noFill/>
          <a:ln>
            <a:noFill/>
          </a:ln>
        </p:spPr>
      </p:pic>
      <p:pic>
        <p:nvPicPr>
          <p:cNvPr id="61" name="Google Shape;61;p12"/>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62" name="Google Shape;62;p12"/>
          <p:cNvSpPr txBox="1">
            <a:spLocks noGrp="1"/>
          </p:cNvSpPr>
          <p:nvPr>
            <p:ph type="title"/>
          </p:nvPr>
        </p:nvSpPr>
        <p:spPr>
          <a:xfrm>
            <a:off x="1101125" y="936450"/>
            <a:ext cx="6947400" cy="30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63" name="Google Shape;63;p12"/>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200"/>
              <a:buFont typeface="Arial"/>
              <a:buNone/>
            </a:pPr>
            <a:r>
              <a:rPr lang="en" sz="4200" b="0" i="0" u="none" strike="noStrike" cap="none">
                <a:solidFill>
                  <a:srgbClr val="9A6ABA"/>
                </a:solidFill>
                <a:latin typeface="Montserrat Black"/>
                <a:ea typeface="Montserrat Black"/>
                <a:cs typeface="Montserrat Black"/>
                <a:sym typeface="Montserrat Black"/>
              </a:rPr>
              <a:t>“</a:t>
            </a:r>
            <a:endParaRPr sz="4200" b="0" i="0" u="none" strike="noStrike" cap="none">
              <a:solidFill>
                <a:srgbClr val="9A6ABA"/>
              </a:solidFill>
              <a:latin typeface="Montserrat Black"/>
              <a:ea typeface="Montserrat Black"/>
              <a:cs typeface="Montserrat Black"/>
              <a:sym typeface="Montserrat Black"/>
            </a:endParaRPr>
          </a:p>
        </p:txBody>
      </p:sp>
      <p:cxnSp>
        <p:nvCxnSpPr>
          <p:cNvPr id="64" name="Google Shape;64;p12"/>
          <p:cNvCxnSpPr/>
          <p:nvPr/>
        </p:nvCxnSpPr>
        <p:spPr>
          <a:xfrm>
            <a:off x="4314143" y="4230331"/>
            <a:ext cx="521400" cy="0"/>
          </a:xfrm>
          <a:prstGeom prst="straightConnector1">
            <a:avLst/>
          </a:prstGeom>
          <a:noFill/>
          <a:ln w="76200" cap="flat" cmpd="sng">
            <a:solidFill>
              <a:srgbClr val="9A6ABA"/>
            </a:solidFill>
            <a:prstDash val="solid"/>
            <a:round/>
            <a:headEnd type="none" w="sm" len="sm"/>
            <a:tailEnd type="none" w="sm" len="sm"/>
          </a:ln>
        </p:spPr>
      </p:cxnSp>
      <p:sp>
        <p:nvSpPr>
          <p:cNvPr id="65" name="Google Shape;65;p1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FFFFFF"/>
                </a:solidFill>
                <a:latin typeface="Montserrat"/>
                <a:ea typeface="Montserrat"/>
                <a:cs typeface="Montserrat"/>
                <a:sym typeface="Montserrat"/>
              </a:rPr>
              <a:t>‹#›</a:t>
            </a:fld>
            <a:endParaRPr sz="700" b="1" i="0" u="none" strike="noStrike" cap="none">
              <a:solidFill>
                <a:srgbClr val="FFFFFF"/>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3"/>
          <p:cNvSpPr txBox="1">
            <a:spLocks noGrp="1"/>
          </p:cNvSpPr>
          <p:nvPr>
            <p:ph type="title" hasCustomPrompt="1"/>
          </p:nvPr>
        </p:nvSpPr>
        <p:spPr>
          <a:xfrm>
            <a:off x="311700" y="407700"/>
            <a:ext cx="8520600" cy="1938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8" name="Google Shape;68;p13"/>
          <p:cNvSpPr txBox="1">
            <a:spLocks noGrp="1"/>
          </p:cNvSpPr>
          <p:nvPr>
            <p:ph type="body" idx="1"/>
          </p:nvPr>
        </p:nvSpPr>
        <p:spPr>
          <a:xfrm>
            <a:off x="2475675" y="3360362"/>
            <a:ext cx="4192800" cy="719400"/>
          </a:xfrm>
          <a:prstGeom prst="rect">
            <a:avLst/>
          </a:prstGeom>
          <a:noFill/>
          <a:ln>
            <a:noFill/>
          </a:ln>
        </p:spPr>
        <p:txBody>
          <a:bodyPr spcFirstLastPara="1" wrap="square" lIns="91425" tIns="91425" rIns="91425" bIns="91425" anchor="t" anchorCtr="0">
            <a:noAutofit/>
          </a:bodyPr>
          <a:lstStyle>
            <a:lvl1pPr marL="457200" lvl="0" indent="-304800" algn="ctr">
              <a:lnSpc>
                <a:spcPct val="125000"/>
              </a:lnSpc>
              <a:spcBef>
                <a:spcPts val="0"/>
              </a:spcBef>
              <a:spcAft>
                <a:spcPts val="0"/>
              </a:spcAft>
              <a:buSzPts val="1200"/>
              <a:buChar char="●"/>
              <a:defRPr sz="1200"/>
            </a:lvl1pPr>
            <a:lvl2pPr marL="914400" lvl="1" indent="-304800" algn="ctr">
              <a:lnSpc>
                <a:spcPct val="125000"/>
              </a:lnSpc>
              <a:spcBef>
                <a:spcPts val="0"/>
              </a:spcBef>
              <a:spcAft>
                <a:spcPts val="0"/>
              </a:spcAft>
              <a:buSzPts val="1200"/>
              <a:buChar char="○"/>
              <a:defRPr sz="1200"/>
            </a:lvl2pPr>
            <a:lvl3pPr marL="1371600" lvl="2" indent="-304800" algn="ctr">
              <a:lnSpc>
                <a:spcPct val="125000"/>
              </a:lnSpc>
              <a:spcBef>
                <a:spcPts val="0"/>
              </a:spcBef>
              <a:spcAft>
                <a:spcPts val="0"/>
              </a:spcAft>
              <a:buSzPts val="1200"/>
              <a:buChar char="■"/>
              <a:defRPr sz="1200"/>
            </a:lvl3pPr>
            <a:lvl4pPr marL="1828800" lvl="3" indent="-304800" algn="ctr">
              <a:lnSpc>
                <a:spcPct val="125000"/>
              </a:lnSpc>
              <a:spcBef>
                <a:spcPts val="0"/>
              </a:spcBef>
              <a:spcAft>
                <a:spcPts val="0"/>
              </a:spcAft>
              <a:buSzPts val="1200"/>
              <a:buChar char="●"/>
              <a:defRPr sz="1200"/>
            </a:lvl4pPr>
            <a:lvl5pPr marL="2286000" lvl="4" indent="-304800" algn="ctr">
              <a:lnSpc>
                <a:spcPct val="125000"/>
              </a:lnSpc>
              <a:spcBef>
                <a:spcPts val="0"/>
              </a:spcBef>
              <a:spcAft>
                <a:spcPts val="0"/>
              </a:spcAft>
              <a:buSzPts val="1200"/>
              <a:buChar char="○"/>
              <a:defRPr sz="1200"/>
            </a:lvl5pPr>
            <a:lvl6pPr marL="2743200" lvl="5" indent="-304800" algn="ctr">
              <a:lnSpc>
                <a:spcPct val="125000"/>
              </a:lnSpc>
              <a:spcBef>
                <a:spcPts val="0"/>
              </a:spcBef>
              <a:spcAft>
                <a:spcPts val="0"/>
              </a:spcAft>
              <a:buSzPts val="1200"/>
              <a:buChar char="■"/>
              <a:defRPr sz="1200"/>
            </a:lvl6pPr>
            <a:lvl7pPr marL="3200400" lvl="6" indent="-304800" algn="ctr">
              <a:lnSpc>
                <a:spcPct val="125000"/>
              </a:lnSpc>
              <a:spcBef>
                <a:spcPts val="0"/>
              </a:spcBef>
              <a:spcAft>
                <a:spcPts val="0"/>
              </a:spcAft>
              <a:buSzPts val="1200"/>
              <a:buChar char="●"/>
              <a:defRPr sz="1200"/>
            </a:lvl7pPr>
            <a:lvl8pPr marL="3657600" lvl="7" indent="-304800" algn="ctr">
              <a:lnSpc>
                <a:spcPct val="125000"/>
              </a:lnSpc>
              <a:spcBef>
                <a:spcPts val="0"/>
              </a:spcBef>
              <a:spcAft>
                <a:spcPts val="0"/>
              </a:spcAft>
              <a:buSzPts val="1200"/>
              <a:buChar char="○"/>
              <a:defRPr sz="1200"/>
            </a:lvl8pPr>
            <a:lvl9pPr marL="4114800" lvl="8" indent="-304800" algn="ctr">
              <a:lnSpc>
                <a:spcPct val="125000"/>
              </a:lnSpc>
              <a:spcBef>
                <a:spcPts val="0"/>
              </a:spcBef>
              <a:spcAft>
                <a:spcPts val="0"/>
              </a:spcAft>
              <a:buSzPts val="1200"/>
              <a:buChar char="■"/>
              <a:defRPr sz="1200"/>
            </a:lvl9pPr>
          </a:lstStyle>
          <a:p>
            <a:endParaRPr/>
          </a:p>
        </p:txBody>
      </p:sp>
      <p:pic>
        <p:nvPicPr>
          <p:cNvPr id="69" name="Google Shape;69;p13"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70" name="Google Shape;70;p1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
        <p:nvSpPr>
          <p:cNvPr id="71" name="Google Shape;71;p13"/>
          <p:cNvSpPr txBox="1">
            <a:spLocks noGrp="1"/>
          </p:cNvSpPr>
          <p:nvPr>
            <p:ph type="subTitle" idx="2"/>
          </p:nvPr>
        </p:nvSpPr>
        <p:spPr>
          <a:xfrm>
            <a:off x="407175" y="2537800"/>
            <a:ext cx="8329200" cy="719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2800">
                <a:solidFill>
                  <a:srgbClr val="9A6ABA"/>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72"/>
        <p:cNvGrpSpPr/>
        <p:nvPr/>
      </p:nvGrpSpPr>
      <p:grpSpPr>
        <a:xfrm>
          <a:off x="0" y="0"/>
          <a:ext cx="0" cy="0"/>
          <a:chOff x="0" y="0"/>
          <a:chExt cx="0" cy="0"/>
        </a:xfrm>
      </p:grpSpPr>
      <p:pic>
        <p:nvPicPr>
          <p:cNvPr id="73" name="Google Shape;73;p14"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74" name="Google Shape;74;p1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7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dk1"/>
        </a:solidFill>
        <a:effectLst/>
      </p:bgPr>
    </p:bg>
    <p:spTree>
      <p:nvGrpSpPr>
        <p:cNvPr id="1" name="Shape 76"/>
        <p:cNvGrpSpPr/>
        <p:nvPr/>
      </p:nvGrpSpPr>
      <p:grpSpPr>
        <a:xfrm>
          <a:off x="0" y="0"/>
          <a:ext cx="0" cy="0"/>
          <a:chOff x="0" y="0"/>
          <a:chExt cx="0" cy="0"/>
        </a:xfrm>
      </p:grpSpPr>
      <p:grpSp>
        <p:nvGrpSpPr>
          <p:cNvPr id="77" name="Google Shape;77;p16"/>
          <p:cNvGrpSpPr/>
          <p:nvPr/>
        </p:nvGrpSpPr>
        <p:grpSpPr>
          <a:xfrm>
            <a:off x="6098378" y="5"/>
            <a:ext cx="3045625" cy="2030570"/>
            <a:chOff x="6098378" y="5"/>
            <a:chExt cx="3045625" cy="2030570"/>
          </a:xfrm>
        </p:grpSpPr>
        <p:sp>
          <p:nvSpPr>
            <p:cNvPr id="78" name="Google Shape;78;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6"/>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6"/>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6"/>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4" name="Google Shape;84;p16"/>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5" name="Google Shape;85;p1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19"/>
        <p:cNvGrpSpPr/>
        <p:nvPr/>
      </p:nvGrpSpPr>
      <p:grpSpPr>
        <a:xfrm>
          <a:off x="0" y="0"/>
          <a:ext cx="0" cy="0"/>
          <a:chOff x="0" y="0"/>
          <a:chExt cx="0" cy="0"/>
        </a:xfrm>
      </p:grpSpPr>
      <p:cxnSp>
        <p:nvCxnSpPr>
          <p:cNvPr id="20" name="Google Shape;20;p4" descr=" "/>
          <p:cNvCxnSpPr/>
          <p:nvPr/>
        </p:nvCxnSpPr>
        <p:spPr>
          <a:xfrm>
            <a:off x="407168" y="2618527"/>
            <a:ext cx="521400" cy="0"/>
          </a:xfrm>
          <a:prstGeom prst="straightConnector1">
            <a:avLst/>
          </a:prstGeom>
          <a:noFill/>
          <a:ln w="76200" cap="flat" cmpd="sng">
            <a:solidFill>
              <a:srgbClr val="9A6ABA"/>
            </a:solidFill>
            <a:prstDash val="solid"/>
            <a:round/>
            <a:headEnd type="none" w="sm" len="sm"/>
            <a:tailEnd type="none" w="sm" len="sm"/>
          </a:ln>
        </p:spPr>
      </p:cxnSp>
      <p:pic>
        <p:nvPicPr>
          <p:cNvPr id="21" name="Google Shape;21;p4"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22" name="Google Shape;22;p4"/>
          <p:cNvSpPr txBox="1">
            <a:spLocks noGrp="1"/>
          </p:cNvSpPr>
          <p:nvPr>
            <p:ph type="title"/>
          </p:nvPr>
        </p:nvSpPr>
        <p:spPr>
          <a:xfrm>
            <a:off x="316950" y="457200"/>
            <a:ext cx="8520600" cy="18417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23" name="Google Shape;23;p4"/>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424900" cy="11424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pic>
        <p:nvPicPr>
          <p:cNvPr id="26" name="Google Shape;26;p5"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27" name="Google Shape;27;p5"/>
          <p:cNvSpPr txBox="1">
            <a:spLocks noGrp="1"/>
          </p:cNvSpPr>
          <p:nvPr>
            <p:ph type="body" idx="1"/>
          </p:nvPr>
        </p:nvSpPr>
        <p:spPr>
          <a:xfrm>
            <a:off x="1376250" y="1828800"/>
            <a:ext cx="3330300" cy="24471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5051175" y="1828800"/>
            <a:ext cx="3330300" cy="24471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29" name="Google Shape;29;p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pic>
        <p:nvPicPr>
          <p:cNvPr id="32" name="Google Shape;32;p6"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33" name="Google Shape;33;p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26408"/>
            <a:ext cx="4308300" cy="10593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36" name="Google Shape;36;p7"/>
          <p:cNvSpPr txBox="1">
            <a:spLocks noGrp="1"/>
          </p:cNvSpPr>
          <p:nvPr>
            <p:ph type="body" idx="1"/>
          </p:nvPr>
        </p:nvSpPr>
        <p:spPr>
          <a:xfrm>
            <a:off x="311700" y="1646230"/>
            <a:ext cx="3350400" cy="24189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pic>
        <p:nvPicPr>
          <p:cNvPr id="37" name="Google Shape;37;p7"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38" name="Google Shape;38;p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3F3F3"/>
        </a:solid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07175" y="450150"/>
            <a:ext cx="8329500" cy="382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a:endParaRPr/>
          </a:p>
        </p:txBody>
      </p:sp>
      <p:pic>
        <p:nvPicPr>
          <p:cNvPr id="41" name="Google Shape;41;p8"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42" name="Google Shape;42;p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9"/>
          <p:cNvSpPr txBox="1">
            <a:spLocks noGrp="1"/>
          </p:cNvSpPr>
          <p:nvPr>
            <p:ph type="title"/>
          </p:nvPr>
        </p:nvSpPr>
        <p:spPr>
          <a:xfrm>
            <a:off x="294375" y="1233175"/>
            <a:ext cx="4079100" cy="1482300"/>
          </a:xfrm>
          <a:prstGeom prst="rect">
            <a:avLst/>
          </a:prstGeom>
          <a:noFill/>
          <a:ln>
            <a:noFill/>
          </a:ln>
        </p:spPr>
        <p:txBody>
          <a:bodyPr spcFirstLastPara="1" wrap="square" lIns="91425" tIns="91425" rIns="91425" bIns="91425" anchor="b" anchorCtr="0">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 name="Google Shape;46;p9"/>
          <p:cNvSpPr txBox="1">
            <a:spLocks noGrp="1"/>
          </p:cNvSpPr>
          <p:nvPr>
            <p:ph type="subTitle" idx="1"/>
          </p:nvPr>
        </p:nvSpPr>
        <p:spPr>
          <a:xfrm>
            <a:off x="294375" y="2803075"/>
            <a:ext cx="39558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47" name="Google Shape;47;p9"/>
          <p:cNvSpPr txBox="1">
            <a:spLocks noGrp="1"/>
          </p:cNvSpPr>
          <p:nvPr>
            <p:ph type="body" idx="2"/>
          </p:nvPr>
        </p:nvSpPr>
        <p:spPr>
          <a:xfrm>
            <a:off x="4939500" y="724075"/>
            <a:ext cx="3837000" cy="35517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pic>
        <p:nvPicPr>
          <p:cNvPr id="48" name="Google Shape;48;p9"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49" name="Google Shape;49;p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50"/>
        <p:cNvGrpSpPr/>
        <p:nvPr/>
      </p:nvGrpSpPr>
      <p:grpSpPr>
        <a:xfrm>
          <a:off x="0" y="0"/>
          <a:ext cx="0" cy="0"/>
          <a:chOff x="0" y="0"/>
          <a:chExt cx="0" cy="0"/>
        </a:xfrm>
      </p:grpSpPr>
      <p:pic>
        <p:nvPicPr>
          <p:cNvPr id="51" name="Google Shape;51;p10"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52" name="Google Shape;52;p10"/>
          <p:cNvSpPr txBox="1">
            <a:spLocks noGrp="1"/>
          </p:cNvSpPr>
          <p:nvPr>
            <p:ph type="title"/>
          </p:nvPr>
        </p:nvSpPr>
        <p:spPr>
          <a:xfrm>
            <a:off x="311700" y="445025"/>
            <a:ext cx="3803100" cy="11424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53" name="Google Shape;53;p10"/>
          <p:cNvSpPr txBox="1">
            <a:spLocks noGrp="1"/>
          </p:cNvSpPr>
          <p:nvPr>
            <p:ph type="body" idx="1"/>
          </p:nvPr>
        </p:nvSpPr>
        <p:spPr>
          <a:xfrm>
            <a:off x="311700" y="2750150"/>
            <a:ext cx="3466500" cy="1522500"/>
          </a:xfrm>
          <a:prstGeom prst="rect">
            <a:avLst/>
          </a:prstGeom>
          <a:noFill/>
          <a:ln>
            <a:noFill/>
          </a:ln>
        </p:spPr>
        <p:txBody>
          <a:bodyPr spcFirstLastPara="1" wrap="square" lIns="91425" tIns="91425" rIns="91425" bIns="91425" anchor="b" anchorCtr="0">
            <a:noAutofit/>
          </a:bodyPr>
          <a:lstStyle>
            <a:lvl1pPr marL="457200" lvl="0" indent="-298450" algn="l">
              <a:lnSpc>
                <a:spcPct val="125000"/>
              </a:lnSpc>
              <a:spcBef>
                <a:spcPts val="0"/>
              </a:spcBef>
              <a:spcAft>
                <a:spcPts val="0"/>
              </a:spcAft>
              <a:buSzPts val="1100"/>
              <a:buChar char="●"/>
              <a:defRPr sz="1100"/>
            </a:lvl1pPr>
            <a:lvl2pPr marL="914400" lvl="1" indent="-298450" algn="l">
              <a:lnSpc>
                <a:spcPct val="125000"/>
              </a:lnSpc>
              <a:spcBef>
                <a:spcPts val="0"/>
              </a:spcBef>
              <a:spcAft>
                <a:spcPts val="0"/>
              </a:spcAft>
              <a:buSzPts val="1100"/>
              <a:buChar char="○"/>
              <a:defRPr sz="1100"/>
            </a:lvl2pPr>
            <a:lvl3pPr marL="1371600" lvl="2" indent="-298450" algn="l">
              <a:lnSpc>
                <a:spcPct val="125000"/>
              </a:lnSpc>
              <a:spcBef>
                <a:spcPts val="0"/>
              </a:spcBef>
              <a:spcAft>
                <a:spcPts val="0"/>
              </a:spcAft>
              <a:buSzPts val="1100"/>
              <a:buChar char="■"/>
              <a:defRPr sz="1100"/>
            </a:lvl3pPr>
            <a:lvl4pPr marL="1828800" lvl="3" indent="-298450" algn="l">
              <a:lnSpc>
                <a:spcPct val="125000"/>
              </a:lnSpc>
              <a:spcBef>
                <a:spcPts val="0"/>
              </a:spcBef>
              <a:spcAft>
                <a:spcPts val="0"/>
              </a:spcAft>
              <a:buSzPts val="1100"/>
              <a:buChar char="●"/>
              <a:defRPr sz="1100"/>
            </a:lvl4pPr>
            <a:lvl5pPr marL="2286000" lvl="4" indent="-298450" algn="l">
              <a:lnSpc>
                <a:spcPct val="125000"/>
              </a:lnSpc>
              <a:spcBef>
                <a:spcPts val="0"/>
              </a:spcBef>
              <a:spcAft>
                <a:spcPts val="0"/>
              </a:spcAft>
              <a:buSzPts val="1100"/>
              <a:buChar char="○"/>
              <a:defRPr sz="1100"/>
            </a:lvl5pPr>
            <a:lvl6pPr marL="2743200" lvl="5" indent="-298450" algn="l">
              <a:lnSpc>
                <a:spcPct val="125000"/>
              </a:lnSpc>
              <a:spcBef>
                <a:spcPts val="0"/>
              </a:spcBef>
              <a:spcAft>
                <a:spcPts val="0"/>
              </a:spcAft>
              <a:buSzPts val="1100"/>
              <a:buChar char="■"/>
              <a:defRPr sz="1100"/>
            </a:lvl6pPr>
            <a:lvl7pPr marL="3200400" lvl="6" indent="-298450" algn="l">
              <a:lnSpc>
                <a:spcPct val="125000"/>
              </a:lnSpc>
              <a:spcBef>
                <a:spcPts val="0"/>
              </a:spcBef>
              <a:spcAft>
                <a:spcPts val="0"/>
              </a:spcAft>
              <a:buSzPts val="1100"/>
              <a:buChar char="●"/>
              <a:defRPr sz="1100"/>
            </a:lvl7pPr>
            <a:lvl8pPr marL="3657600" lvl="7" indent="-298450" algn="l">
              <a:lnSpc>
                <a:spcPct val="125000"/>
              </a:lnSpc>
              <a:spcBef>
                <a:spcPts val="0"/>
              </a:spcBef>
              <a:spcAft>
                <a:spcPts val="0"/>
              </a:spcAft>
              <a:buSzPts val="1100"/>
              <a:buChar char="○"/>
              <a:defRPr sz="1100"/>
            </a:lvl8pPr>
            <a:lvl9pPr marL="4114800" lvl="8" indent="-298450" algn="l">
              <a:lnSpc>
                <a:spcPct val="125000"/>
              </a:lnSpc>
              <a:spcBef>
                <a:spcPts val="0"/>
              </a:spcBef>
              <a:spcAft>
                <a:spcPts val="0"/>
              </a:spcAft>
              <a:buSzPts val="1100"/>
              <a:buChar char="■"/>
              <a:defRPr sz="1100"/>
            </a:lvl9pPr>
          </a:lstStyle>
          <a:p>
            <a:endParaRPr/>
          </a:p>
        </p:txBody>
      </p:sp>
      <p:sp>
        <p:nvSpPr>
          <p:cNvPr id="54" name="Google Shape;54;p1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pic>
        <p:nvPicPr>
          <p:cNvPr id="56" name="Google Shape;56;p11"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57" name="Google Shape;57;p1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
        <p:nvSpPr>
          <p:cNvPr id="58" name="Google Shape;58;p11"/>
          <p:cNvSpPr txBox="1">
            <a:spLocks noGrp="1"/>
          </p:cNvSpPr>
          <p:nvPr>
            <p:ph type="title"/>
          </p:nvPr>
        </p:nvSpPr>
        <p:spPr>
          <a:xfrm>
            <a:off x="311700" y="3564945"/>
            <a:ext cx="4491300" cy="605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7068C"/>
              </a:buClr>
              <a:buSzPts val="4200"/>
              <a:buFont typeface="Montserrat ExtraBold"/>
              <a:buNone/>
              <a:defRPr sz="4200" b="0" i="0" u="none" strike="noStrike" cap="none">
                <a:solidFill>
                  <a:srgbClr val="57068C"/>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7068C"/>
              </a:buClr>
              <a:buSzPts val="1800"/>
              <a:buFont typeface="Montserrat"/>
              <a:buChar char="●"/>
              <a:defRPr sz="1800" b="0" i="0" u="none" strike="noStrike" cap="none">
                <a:solidFill>
                  <a:srgbClr val="333333"/>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35000"/>
          </a:blip>
          <a:stretch>
            <a:fillRect/>
          </a:stretch>
        </a:blip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22332" y="2098772"/>
            <a:ext cx="8821668" cy="1888437"/>
          </a:xfrm>
          <a:prstGeom prst="rect">
            <a:avLst/>
          </a:prstGeom>
          <a:noFill/>
          <a:ln>
            <a:noFill/>
          </a:ln>
        </p:spPr>
        <p:txBody>
          <a:bodyPr spcFirstLastPara="1" wrap="square" lIns="91425" tIns="91425" rIns="91425" bIns="91425" anchor="t" anchorCtr="0">
            <a:normAutofit/>
          </a:bodyPr>
          <a:lstStyle/>
          <a:p>
            <a:pPr marL="0" lvl="0" indent="0" algn="ctr" rtl="0">
              <a:lnSpc>
                <a:spcPct val="85000"/>
              </a:lnSpc>
              <a:spcBef>
                <a:spcPts val="0"/>
              </a:spcBef>
              <a:spcAft>
                <a:spcPts val="0"/>
              </a:spcAft>
              <a:buSzPts val="3600"/>
              <a:buNone/>
            </a:pPr>
            <a:r>
              <a:rPr lang="en" sz="3600"/>
              <a:t> ARMED CONFLICTS AND EVENTS DATA ANALYSIS</a:t>
            </a:r>
            <a:endParaRPr/>
          </a:p>
        </p:txBody>
      </p:sp>
      <p:pic>
        <p:nvPicPr>
          <p:cNvPr id="91" name="Google Shape;91;p17" descr="Graphical user interface, application&#10;&#10;Description automatically generated"/>
          <p:cNvPicPr preferRelativeResize="0"/>
          <p:nvPr/>
        </p:nvPicPr>
        <p:blipFill rotWithShape="1">
          <a:blip r:embed="rId4">
            <a:alphaModFix/>
          </a:blip>
          <a:srcRect/>
          <a:stretch/>
        </p:blipFill>
        <p:spPr>
          <a:xfrm>
            <a:off x="1802991" y="-1308865"/>
            <a:ext cx="5860349" cy="3906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5"/>
          <p:cNvPicPr preferRelativeResize="0"/>
          <p:nvPr/>
        </p:nvPicPr>
        <p:blipFill rotWithShape="1">
          <a:blip r:embed="rId3">
            <a:alphaModFix/>
          </a:blip>
          <a:srcRect/>
          <a:stretch/>
        </p:blipFill>
        <p:spPr>
          <a:xfrm>
            <a:off x="4460110" y="-2622"/>
            <a:ext cx="4683890" cy="2417926"/>
          </a:xfrm>
          <a:prstGeom prst="rect">
            <a:avLst/>
          </a:prstGeom>
          <a:noFill/>
          <a:ln>
            <a:noFill/>
          </a:ln>
        </p:spPr>
      </p:pic>
      <p:pic>
        <p:nvPicPr>
          <p:cNvPr id="144" name="Google Shape;144;p25"/>
          <p:cNvPicPr preferRelativeResize="0"/>
          <p:nvPr/>
        </p:nvPicPr>
        <p:blipFill rotWithShape="1">
          <a:blip r:embed="rId4">
            <a:alphaModFix/>
          </a:blip>
          <a:srcRect/>
          <a:stretch/>
        </p:blipFill>
        <p:spPr>
          <a:xfrm>
            <a:off x="4381539" y="2352525"/>
            <a:ext cx="4762461" cy="2013575"/>
          </a:xfrm>
          <a:prstGeom prst="rect">
            <a:avLst/>
          </a:prstGeom>
          <a:noFill/>
          <a:ln>
            <a:noFill/>
          </a:ln>
        </p:spPr>
      </p:pic>
      <p:pic>
        <p:nvPicPr>
          <p:cNvPr id="145" name="Google Shape;145;p25"/>
          <p:cNvPicPr preferRelativeResize="0"/>
          <p:nvPr/>
        </p:nvPicPr>
        <p:blipFill rotWithShape="1">
          <a:blip r:embed="rId5">
            <a:alphaModFix/>
          </a:blip>
          <a:srcRect/>
          <a:stretch/>
        </p:blipFill>
        <p:spPr>
          <a:xfrm>
            <a:off x="0" y="0"/>
            <a:ext cx="4557174" cy="2352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700125" y="972000"/>
            <a:ext cx="7747800" cy="319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dirty="0">
                <a:solidFill>
                  <a:schemeClr val="dk1"/>
                </a:solidFill>
              </a:rPr>
              <a:t>We have chosen to do an in-depth analysis on two countries: Ukraine and Afghanistan. Why?</a:t>
            </a:r>
            <a:endParaRPr sz="2200" dirty="0">
              <a:solidFill>
                <a:schemeClr val="dk1"/>
              </a:solidFill>
            </a:endParaRPr>
          </a:p>
          <a:p>
            <a:pPr marL="0" lvl="0" indent="0" algn="l" rtl="0">
              <a:lnSpc>
                <a:spcPct val="100000"/>
              </a:lnSpc>
              <a:spcBef>
                <a:spcPts val="0"/>
              </a:spcBef>
              <a:spcAft>
                <a:spcPts val="0"/>
              </a:spcAft>
              <a:buNone/>
            </a:pPr>
            <a:endParaRPr sz="2200" dirty="0">
              <a:solidFill>
                <a:srgbClr val="000000"/>
              </a:solidFill>
            </a:endParaRPr>
          </a:p>
          <a:p>
            <a:pPr marL="0" lvl="0" indent="0" algn="l" rtl="0">
              <a:lnSpc>
                <a:spcPct val="100000"/>
              </a:lnSpc>
              <a:spcBef>
                <a:spcPts val="0"/>
              </a:spcBef>
              <a:spcAft>
                <a:spcPts val="0"/>
              </a:spcAft>
              <a:buNone/>
            </a:pPr>
            <a:r>
              <a:rPr lang="en" sz="1800" dirty="0">
                <a:solidFill>
                  <a:srgbClr val="000000"/>
                </a:solidFill>
              </a:rPr>
              <a:t>For two reasons,</a:t>
            </a:r>
            <a:endParaRPr sz="1800" dirty="0">
              <a:solidFill>
                <a:srgbClr val="000000"/>
              </a:solidFill>
            </a:endParaRPr>
          </a:p>
          <a:p>
            <a:pPr marL="0" lvl="0" indent="0" algn="l" rtl="0">
              <a:lnSpc>
                <a:spcPct val="100000"/>
              </a:lnSpc>
              <a:spcBef>
                <a:spcPts val="0"/>
              </a:spcBef>
              <a:spcAft>
                <a:spcPts val="0"/>
              </a:spcAft>
              <a:buNone/>
            </a:pPr>
            <a:endParaRPr sz="1800" dirty="0">
              <a:solidFill>
                <a:srgbClr val="000000"/>
              </a:solidFill>
            </a:endParaRPr>
          </a:p>
          <a:p>
            <a:pPr marL="0" lvl="0" indent="0" algn="l" rtl="0">
              <a:lnSpc>
                <a:spcPct val="100000"/>
              </a:lnSpc>
              <a:spcBef>
                <a:spcPts val="0"/>
              </a:spcBef>
              <a:spcAft>
                <a:spcPts val="0"/>
              </a:spcAft>
              <a:buNone/>
            </a:pPr>
            <a:r>
              <a:rPr lang="en" sz="1800" dirty="0">
                <a:solidFill>
                  <a:srgbClr val="000000"/>
                </a:solidFill>
              </a:rPr>
              <a:t>Ukraine is facing a lot of military conflict.</a:t>
            </a:r>
            <a:endParaRPr sz="1800" dirty="0">
              <a:solidFill>
                <a:srgbClr val="000000"/>
              </a:solidFill>
            </a:endParaRPr>
          </a:p>
          <a:p>
            <a:pPr marL="0" lvl="0" indent="0" algn="l" rtl="0">
              <a:lnSpc>
                <a:spcPct val="100000"/>
              </a:lnSpc>
              <a:spcBef>
                <a:spcPts val="0"/>
              </a:spcBef>
              <a:spcAft>
                <a:spcPts val="0"/>
              </a:spcAft>
              <a:buNone/>
            </a:pPr>
            <a:endParaRPr sz="1800" dirty="0">
              <a:solidFill>
                <a:srgbClr val="000000"/>
              </a:solidFill>
            </a:endParaRPr>
          </a:p>
          <a:p>
            <a:pPr marL="0" lvl="0" indent="0" algn="l" rtl="0">
              <a:lnSpc>
                <a:spcPct val="100000"/>
              </a:lnSpc>
              <a:spcBef>
                <a:spcPts val="0"/>
              </a:spcBef>
              <a:spcAft>
                <a:spcPts val="0"/>
              </a:spcAft>
              <a:buNone/>
            </a:pPr>
            <a:r>
              <a:rPr lang="en" sz="1800" dirty="0">
                <a:solidFill>
                  <a:srgbClr val="000000"/>
                </a:solidFill>
              </a:rPr>
              <a:t>Afghanistan is an active conflict country.</a:t>
            </a:r>
            <a:endParaRPr sz="1800" dirty="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1395300" y="2228700"/>
            <a:ext cx="6353400" cy="686100"/>
          </a:xfrm>
          <a:prstGeom prst="rect">
            <a:avLst/>
          </a:prstGeom>
          <a:noFill/>
          <a:ln>
            <a:noFill/>
          </a:ln>
        </p:spPr>
        <p:txBody>
          <a:bodyPr spcFirstLastPara="1" wrap="square" lIns="91425" tIns="91425" rIns="91425" bIns="91425" anchor="t" anchorCtr="0">
            <a:noAutofit/>
          </a:bodyPr>
          <a:lstStyle/>
          <a:p>
            <a:pPr marL="0" lvl="0" indent="0" algn="r" rtl="0">
              <a:lnSpc>
                <a:spcPct val="85000"/>
              </a:lnSpc>
              <a:spcBef>
                <a:spcPts val="0"/>
              </a:spcBef>
              <a:spcAft>
                <a:spcPts val="0"/>
              </a:spcAft>
              <a:buClr>
                <a:srgbClr val="57068C"/>
              </a:buClr>
              <a:buSzPts val="4200"/>
              <a:buFont typeface="Montserrat Black"/>
              <a:buNone/>
            </a:pPr>
            <a:r>
              <a:rPr lang="en"/>
              <a:t>Use case I - Ukraine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11700" y="12985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b="1"/>
              <a:t>FATALITIES RECORDED - UKRAINE Q1 (2022)</a:t>
            </a:r>
            <a:endParaRPr sz="3000" b="1"/>
          </a:p>
        </p:txBody>
      </p:sp>
      <p:pic>
        <p:nvPicPr>
          <p:cNvPr id="167" name="Google Shape;167;p29"/>
          <p:cNvPicPr preferRelativeResize="0"/>
          <p:nvPr/>
        </p:nvPicPr>
        <p:blipFill rotWithShape="1">
          <a:blip r:embed="rId3">
            <a:alphaModFix/>
          </a:blip>
          <a:srcRect l="860" t="4240" r="-859" b="-4240"/>
          <a:stretch/>
        </p:blipFill>
        <p:spPr>
          <a:xfrm>
            <a:off x="1962775" y="1319213"/>
            <a:ext cx="5218450" cy="3625675"/>
          </a:xfrm>
          <a:prstGeom prst="rect">
            <a:avLst/>
          </a:prstGeom>
          <a:noFill/>
          <a:ln>
            <a:noFill/>
          </a:ln>
        </p:spPr>
      </p:pic>
      <p:cxnSp>
        <p:nvCxnSpPr>
          <p:cNvPr id="3" name="Straight Connector 2">
            <a:extLst>
              <a:ext uri="{FF2B5EF4-FFF2-40B4-BE49-F238E27FC236}">
                <a16:creationId xmlns:a16="http://schemas.microsoft.com/office/drawing/2014/main" id="{F9CED7CE-0C2B-EE40-5465-AF386B97D0E5}"/>
              </a:ext>
            </a:extLst>
          </p:cNvPr>
          <p:cNvCxnSpPr/>
          <p:nvPr/>
        </p:nvCxnSpPr>
        <p:spPr>
          <a:xfrm>
            <a:off x="7862776" y="1028431"/>
            <a:ext cx="733647"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BA4A12C9-7DE6-1B47-0BD3-D930C7353D13}"/>
              </a:ext>
            </a:extLst>
          </p:cNvPr>
          <p:cNvSpPr txBox="1"/>
          <p:nvPr/>
        </p:nvSpPr>
        <p:spPr>
          <a:xfrm>
            <a:off x="7650812" y="1119243"/>
            <a:ext cx="1260281" cy="307777"/>
          </a:xfrm>
          <a:prstGeom prst="rect">
            <a:avLst/>
          </a:prstGeom>
          <a:noFill/>
        </p:spPr>
        <p:txBody>
          <a:bodyPr wrap="none" rtlCol="0">
            <a:spAutoFit/>
          </a:bodyPr>
          <a:lstStyle/>
          <a:p>
            <a:r>
              <a:rPr lang="en-US" dirty="0"/>
              <a:t>Events Count</a:t>
            </a:r>
          </a:p>
        </p:txBody>
      </p:sp>
      <p:cxnSp>
        <p:nvCxnSpPr>
          <p:cNvPr id="6" name="Straight Connector 5">
            <a:extLst>
              <a:ext uri="{FF2B5EF4-FFF2-40B4-BE49-F238E27FC236}">
                <a16:creationId xmlns:a16="http://schemas.microsoft.com/office/drawing/2014/main" id="{893113FA-52FB-0134-7658-822385749B23}"/>
              </a:ext>
            </a:extLst>
          </p:cNvPr>
          <p:cNvCxnSpPr/>
          <p:nvPr/>
        </p:nvCxnSpPr>
        <p:spPr>
          <a:xfrm>
            <a:off x="7895523" y="1616925"/>
            <a:ext cx="770861" cy="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a:extLst>
              <a:ext uri="{FF2B5EF4-FFF2-40B4-BE49-F238E27FC236}">
                <a16:creationId xmlns:a16="http://schemas.microsoft.com/office/drawing/2014/main" id="{EBDC2841-40AE-5338-3C37-561D9623BAC7}"/>
              </a:ext>
            </a:extLst>
          </p:cNvPr>
          <p:cNvSpPr txBox="1"/>
          <p:nvPr/>
        </p:nvSpPr>
        <p:spPr>
          <a:xfrm>
            <a:off x="7566655" y="1664501"/>
            <a:ext cx="1428596" cy="307777"/>
          </a:xfrm>
          <a:prstGeom prst="rect">
            <a:avLst/>
          </a:prstGeom>
          <a:noFill/>
        </p:spPr>
        <p:txBody>
          <a:bodyPr wrap="none" rtlCol="0">
            <a:spAutoFit/>
          </a:bodyPr>
          <a:lstStyle/>
          <a:p>
            <a:r>
              <a:rPr lang="en-US" dirty="0"/>
              <a:t>Fatalities Count</a:t>
            </a:r>
          </a:p>
        </p:txBody>
      </p:sp>
      <p:pic>
        <p:nvPicPr>
          <p:cNvPr id="9" name="Picture 8" descr="A person in a suit and tie&#10;&#10;Description automatically generated with medium confidence">
            <a:extLst>
              <a:ext uri="{FF2B5EF4-FFF2-40B4-BE49-F238E27FC236}">
                <a16:creationId xmlns:a16="http://schemas.microsoft.com/office/drawing/2014/main" id="{241B75E2-EDC4-033B-C136-86B27E487912}"/>
              </a:ext>
            </a:extLst>
          </p:cNvPr>
          <p:cNvPicPr>
            <a:picLocks noChangeAspect="1"/>
          </p:cNvPicPr>
          <p:nvPr/>
        </p:nvPicPr>
        <p:blipFill>
          <a:blip r:embed="rId4"/>
          <a:stretch>
            <a:fillRect/>
          </a:stretch>
        </p:blipFill>
        <p:spPr>
          <a:xfrm>
            <a:off x="1016625" y="1818389"/>
            <a:ext cx="1892300" cy="1066800"/>
          </a:xfrm>
          <a:prstGeom prst="rect">
            <a:avLst/>
          </a:prstGeom>
        </p:spPr>
      </p:pic>
      <p:cxnSp>
        <p:nvCxnSpPr>
          <p:cNvPr id="11" name="Straight Arrow Connector 10">
            <a:extLst>
              <a:ext uri="{FF2B5EF4-FFF2-40B4-BE49-F238E27FC236}">
                <a16:creationId xmlns:a16="http://schemas.microsoft.com/office/drawing/2014/main" id="{C9F88932-1469-584B-F6AB-523F8D471EFE}"/>
              </a:ext>
            </a:extLst>
          </p:cNvPr>
          <p:cNvCxnSpPr/>
          <p:nvPr/>
        </p:nvCxnSpPr>
        <p:spPr>
          <a:xfrm>
            <a:off x="2908925" y="2823482"/>
            <a:ext cx="1414130" cy="1286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152275"/>
            <a:ext cx="8520600" cy="6078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20000"/>
              <a:buNone/>
            </a:pPr>
            <a:r>
              <a:rPr lang="en" sz="2500" b="1"/>
              <a:t>HEAT MAP OF ARMED CONFLICT EVENTS IN UKRAINE</a:t>
            </a:r>
            <a:endParaRPr sz="2500" b="1"/>
          </a:p>
        </p:txBody>
      </p:sp>
      <p:pic>
        <p:nvPicPr>
          <p:cNvPr id="161" name="Google Shape;161;p28"/>
          <p:cNvPicPr preferRelativeResize="0"/>
          <p:nvPr/>
        </p:nvPicPr>
        <p:blipFill rotWithShape="1">
          <a:blip r:embed="rId3">
            <a:alphaModFix/>
          </a:blip>
          <a:srcRect/>
          <a:stretch/>
        </p:blipFill>
        <p:spPr>
          <a:xfrm>
            <a:off x="1435801" y="1275907"/>
            <a:ext cx="6038887" cy="35233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E67B-4091-74F7-92A8-6E5767B57BE4}"/>
              </a:ext>
            </a:extLst>
          </p:cNvPr>
          <p:cNvSpPr>
            <a:spLocks noGrp="1"/>
          </p:cNvSpPr>
          <p:nvPr>
            <p:ph type="title"/>
          </p:nvPr>
        </p:nvSpPr>
        <p:spPr>
          <a:xfrm>
            <a:off x="311699" y="426408"/>
            <a:ext cx="5306585" cy="1059300"/>
          </a:xfrm>
        </p:spPr>
        <p:txBody>
          <a:bodyPr/>
          <a:lstStyle/>
          <a:p>
            <a:r>
              <a:rPr lang="en-US" dirty="0"/>
              <a:t>Clustering Events</a:t>
            </a:r>
          </a:p>
        </p:txBody>
      </p:sp>
      <p:pic>
        <p:nvPicPr>
          <p:cNvPr id="4" name="Picture 3">
            <a:extLst>
              <a:ext uri="{FF2B5EF4-FFF2-40B4-BE49-F238E27FC236}">
                <a16:creationId xmlns:a16="http://schemas.microsoft.com/office/drawing/2014/main" id="{A480175C-D601-C805-14A7-41B0D42F25B9}"/>
              </a:ext>
            </a:extLst>
          </p:cNvPr>
          <p:cNvPicPr>
            <a:picLocks noChangeAspect="1"/>
          </p:cNvPicPr>
          <p:nvPr/>
        </p:nvPicPr>
        <p:blipFill>
          <a:blip r:embed="rId2"/>
          <a:stretch>
            <a:fillRect/>
          </a:stretch>
        </p:blipFill>
        <p:spPr>
          <a:xfrm>
            <a:off x="1178169" y="1480827"/>
            <a:ext cx="7105183" cy="2749706"/>
          </a:xfrm>
          <a:prstGeom prst="rect">
            <a:avLst/>
          </a:prstGeom>
        </p:spPr>
      </p:pic>
    </p:spTree>
    <p:extLst>
      <p:ext uri="{BB962C8B-B14F-4D97-AF65-F5344CB8AC3E}">
        <p14:creationId xmlns:p14="http://schemas.microsoft.com/office/powerpoint/2010/main" val="157756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749700" y="412900"/>
            <a:ext cx="7644600" cy="6741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4200"/>
              <a:buNone/>
            </a:pPr>
            <a:r>
              <a:rPr lang="en"/>
              <a:t>CLUSTERING</a:t>
            </a:r>
            <a:endParaRPr/>
          </a:p>
        </p:txBody>
      </p:sp>
      <p:pic>
        <p:nvPicPr>
          <p:cNvPr id="173" name="Google Shape;173;p30"/>
          <p:cNvPicPr preferRelativeResize="0"/>
          <p:nvPr/>
        </p:nvPicPr>
        <p:blipFill rotWithShape="1">
          <a:blip r:embed="rId3">
            <a:alphaModFix/>
          </a:blip>
          <a:srcRect/>
          <a:stretch/>
        </p:blipFill>
        <p:spPr>
          <a:xfrm>
            <a:off x="1294200" y="1087000"/>
            <a:ext cx="6555600" cy="3384150"/>
          </a:xfrm>
          <a:prstGeom prst="rect">
            <a:avLst/>
          </a:prstGeom>
          <a:noFill/>
          <a:ln>
            <a:noFill/>
          </a:ln>
        </p:spPr>
      </p:pic>
      <p:sp>
        <p:nvSpPr>
          <p:cNvPr id="2" name="TextBox 1">
            <a:extLst>
              <a:ext uri="{FF2B5EF4-FFF2-40B4-BE49-F238E27FC236}">
                <a16:creationId xmlns:a16="http://schemas.microsoft.com/office/drawing/2014/main" id="{426B225E-BB16-E978-5676-485664A19B8A}"/>
              </a:ext>
            </a:extLst>
          </p:cNvPr>
          <p:cNvSpPr txBox="1"/>
          <p:nvPr/>
        </p:nvSpPr>
        <p:spPr>
          <a:xfrm>
            <a:off x="5521569" y="3683977"/>
            <a:ext cx="2246128" cy="307777"/>
          </a:xfrm>
          <a:prstGeom prst="rect">
            <a:avLst/>
          </a:prstGeom>
          <a:noFill/>
        </p:spPr>
        <p:txBody>
          <a:bodyPr wrap="none" rtlCol="0">
            <a:spAutoFit/>
          </a:bodyPr>
          <a:lstStyle/>
          <a:p>
            <a:r>
              <a:rPr lang="en-US" dirty="0"/>
              <a:t>Could be Russian Proxies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3">
            <a:alphaModFix/>
          </a:blip>
          <a:srcRect/>
          <a:stretch/>
        </p:blipFill>
        <p:spPr>
          <a:xfrm>
            <a:off x="853150" y="436200"/>
            <a:ext cx="7437700" cy="3839524"/>
          </a:xfrm>
          <a:prstGeom prst="rect">
            <a:avLst/>
          </a:prstGeom>
          <a:noFill/>
          <a:ln>
            <a:noFill/>
          </a:ln>
        </p:spPr>
      </p:pic>
      <p:sp>
        <p:nvSpPr>
          <p:cNvPr id="2" name="TextBox 1">
            <a:extLst>
              <a:ext uri="{FF2B5EF4-FFF2-40B4-BE49-F238E27FC236}">
                <a16:creationId xmlns:a16="http://schemas.microsoft.com/office/drawing/2014/main" id="{30210316-F66E-1373-5E05-8419DE4290DF}"/>
              </a:ext>
            </a:extLst>
          </p:cNvPr>
          <p:cNvSpPr txBox="1"/>
          <p:nvPr/>
        </p:nvSpPr>
        <p:spPr>
          <a:xfrm>
            <a:off x="5574323" y="3982915"/>
            <a:ext cx="3132589" cy="307777"/>
          </a:xfrm>
          <a:prstGeom prst="rect">
            <a:avLst/>
          </a:prstGeom>
          <a:noFill/>
        </p:spPr>
        <p:txBody>
          <a:bodyPr wrap="none" rtlCol="0">
            <a:spAutoFit/>
          </a:bodyPr>
          <a:lstStyle/>
          <a:p>
            <a:r>
              <a:rPr lang="en-US" dirty="0"/>
              <a:t>Pro Russian or Anti Russian Protests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2"/>
          <p:cNvPicPr preferRelativeResize="0"/>
          <p:nvPr/>
        </p:nvPicPr>
        <p:blipFill rotWithShape="1">
          <a:blip r:embed="rId3">
            <a:alphaModFix/>
          </a:blip>
          <a:srcRect/>
          <a:stretch/>
        </p:blipFill>
        <p:spPr>
          <a:xfrm>
            <a:off x="534800" y="2176738"/>
            <a:ext cx="2626650" cy="1977825"/>
          </a:xfrm>
          <a:prstGeom prst="rect">
            <a:avLst/>
          </a:prstGeom>
          <a:noFill/>
          <a:ln>
            <a:noFill/>
          </a:ln>
        </p:spPr>
      </p:pic>
      <p:pic>
        <p:nvPicPr>
          <p:cNvPr id="184" name="Google Shape;184;p32"/>
          <p:cNvPicPr preferRelativeResize="0"/>
          <p:nvPr/>
        </p:nvPicPr>
        <p:blipFill rotWithShape="1">
          <a:blip r:embed="rId4">
            <a:alphaModFix/>
          </a:blip>
          <a:srcRect/>
          <a:stretch/>
        </p:blipFill>
        <p:spPr>
          <a:xfrm>
            <a:off x="3458347" y="851075"/>
            <a:ext cx="1784480" cy="3303500"/>
          </a:xfrm>
          <a:prstGeom prst="rect">
            <a:avLst/>
          </a:prstGeom>
          <a:noFill/>
          <a:ln>
            <a:noFill/>
          </a:ln>
        </p:spPr>
      </p:pic>
      <p:pic>
        <p:nvPicPr>
          <p:cNvPr id="185" name="Google Shape;185;p32"/>
          <p:cNvPicPr preferRelativeResize="0"/>
          <p:nvPr/>
        </p:nvPicPr>
        <p:blipFill rotWithShape="1">
          <a:blip r:embed="rId5">
            <a:alphaModFix/>
          </a:blip>
          <a:srcRect/>
          <a:stretch/>
        </p:blipFill>
        <p:spPr>
          <a:xfrm>
            <a:off x="5618150" y="2372825"/>
            <a:ext cx="2075325" cy="1781750"/>
          </a:xfrm>
          <a:prstGeom prst="rect">
            <a:avLst/>
          </a:prstGeom>
          <a:noFill/>
          <a:ln>
            <a:noFill/>
          </a:ln>
        </p:spPr>
      </p:pic>
      <p:sp>
        <p:nvSpPr>
          <p:cNvPr id="186" name="Google Shape;186;p32"/>
          <p:cNvSpPr txBox="1"/>
          <p:nvPr/>
        </p:nvSpPr>
        <p:spPr>
          <a:xfrm>
            <a:off x="197100" y="994225"/>
            <a:ext cx="3460500" cy="3939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600"/>
              <a:buFont typeface="Arial"/>
              <a:buNone/>
            </a:pPr>
            <a:r>
              <a:rPr lang="en" sz="1600" b="0" i="0" u="none" strike="noStrike" cap="none">
                <a:solidFill>
                  <a:schemeClr val="dk1"/>
                </a:solidFill>
                <a:latin typeface="Montserrat Black"/>
                <a:ea typeface="Montserrat Black"/>
                <a:cs typeface="Montserrat Black"/>
                <a:sym typeface="Montserrat Black"/>
              </a:rPr>
              <a:t>CLUSTER-2</a:t>
            </a:r>
            <a:endParaRPr sz="1600" b="0" i="0" u="none" strike="noStrike" cap="none">
              <a:solidFill>
                <a:srgbClr val="000000"/>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678FFCBF-4892-583C-4FE8-10A5F0AA578F}"/>
              </a:ext>
            </a:extLst>
          </p:cNvPr>
          <p:cNvSpPr txBox="1"/>
          <p:nvPr/>
        </p:nvSpPr>
        <p:spPr>
          <a:xfrm>
            <a:off x="5618150" y="501162"/>
            <a:ext cx="2479565" cy="307777"/>
          </a:xfrm>
          <a:prstGeom prst="rect">
            <a:avLst/>
          </a:prstGeom>
          <a:noFill/>
        </p:spPr>
        <p:txBody>
          <a:bodyPr wrap="square" rtlCol="0">
            <a:spAutoFit/>
          </a:bodyPr>
          <a:lstStyle/>
          <a:p>
            <a:r>
              <a:rPr lang="en-US" dirty="0"/>
              <a:t>Events misc.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2" name="Picture 1">
            <a:extLst>
              <a:ext uri="{FF2B5EF4-FFF2-40B4-BE49-F238E27FC236}">
                <a16:creationId xmlns:a16="http://schemas.microsoft.com/office/drawing/2014/main" id="{EE559E14-008E-E285-67FA-099D790821B1}"/>
              </a:ext>
            </a:extLst>
          </p:cNvPr>
          <p:cNvPicPr>
            <a:picLocks noChangeAspect="1"/>
          </p:cNvPicPr>
          <p:nvPr/>
        </p:nvPicPr>
        <p:blipFill rotWithShape="1">
          <a:blip r:embed="rId3"/>
          <a:srcRect t="7368"/>
          <a:stretch/>
        </p:blipFill>
        <p:spPr>
          <a:xfrm>
            <a:off x="874834" y="756138"/>
            <a:ext cx="7394331" cy="3117944"/>
          </a:xfrm>
          <a:prstGeom prst="rect">
            <a:avLst/>
          </a:prstGeom>
        </p:spPr>
      </p:pic>
      <p:sp>
        <p:nvSpPr>
          <p:cNvPr id="3" name="TextBox 2">
            <a:extLst>
              <a:ext uri="{FF2B5EF4-FFF2-40B4-BE49-F238E27FC236}">
                <a16:creationId xmlns:a16="http://schemas.microsoft.com/office/drawing/2014/main" id="{8B5AFF5E-BF08-4944-4D84-0D660D3961FA}"/>
              </a:ext>
            </a:extLst>
          </p:cNvPr>
          <p:cNvSpPr txBox="1"/>
          <p:nvPr/>
        </p:nvSpPr>
        <p:spPr>
          <a:xfrm>
            <a:off x="5838092" y="2646485"/>
            <a:ext cx="1508746" cy="307777"/>
          </a:xfrm>
          <a:prstGeom prst="rect">
            <a:avLst/>
          </a:prstGeom>
          <a:noFill/>
        </p:spPr>
        <p:txBody>
          <a:bodyPr wrap="none" rtlCol="0">
            <a:spAutoFit/>
          </a:bodyPr>
          <a:lstStyle/>
          <a:p>
            <a:r>
              <a:rPr lang="en-US" dirty="0"/>
              <a:t>Actual Face Offs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3CCA-E5F7-7EB4-EBE4-55171C340739}"/>
              </a:ext>
            </a:extLst>
          </p:cNvPr>
          <p:cNvSpPr>
            <a:spLocks noGrp="1"/>
          </p:cNvSpPr>
          <p:nvPr>
            <p:ph type="title"/>
          </p:nvPr>
        </p:nvSpPr>
        <p:spPr/>
        <p:txBody>
          <a:bodyPr/>
          <a:lstStyle/>
          <a:p>
            <a:br>
              <a:rPr lang="en-US" sz="1600" dirty="0"/>
            </a:br>
            <a:br>
              <a:rPr lang="en-US" sz="1600" dirty="0"/>
            </a:br>
            <a:r>
              <a:rPr lang="en-US" sz="1600" dirty="0"/>
              <a:t>Team (Shadow Recruits) </a:t>
            </a:r>
            <a:br>
              <a:rPr lang="en-US" sz="1600" dirty="0"/>
            </a:br>
            <a:br>
              <a:rPr lang="en-US" sz="1600" dirty="0"/>
            </a:br>
            <a:r>
              <a:rPr lang="en-US" sz="1600" dirty="0"/>
              <a:t>Team Members:</a:t>
            </a:r>
            <a:br>
              <a:rPr lang="en-US" sz="1600" dirty="0"/>
            </a:br>
            <a:br>
              <a:rPr lang="en-US" sz="1600" dirty="0"/>
            </a:br>
            <a:r>
              <a:rPr lang="en-US" sz="1600" dirty="0"/>
              <a:t> 		</a:t>
            </a:r>
            <a:r>
              <a:rPr lang="en-US" sz="1600" dirty="0">
                <a:solidFill>
                  <a:srgbClr val="002060"/>
                </a:solidFill>
                <a:latin typeface="+mj-lt"/>
              </a:rPr>
              <a:t>Sri Sai </a:t>
            </a:r>
            <a:r>
              <a:rPr lang="en-US" sz="1600" dirty="0" err="1">
                <a:solidFill>
                  <a:srgbClr val="002060"/>
                </a:solidFill>
                <a:latin typeface="+mj-lt"/>
              </a:rPr>
              <a:t>Abhishake</a:t>
            </a:r>
            <a:r>
              <a:rPr lang="en-US" sz="1600" dirty="0">
                <a:solidFill>
                  <a:srgbClr val="002060"/>
                </a:solidFill>
                <a:latin typeface="+mj-lt"/>
              </a:rPr>
              <a:t> Gopal </a:t>
            </a:r>
            <a:r>
              <a:rPr lang="en-US" sz="1600" dirty="0" err="1">
                <a:solidFill>
                  <a:srgbClr val="002060"/>
                </a:solidFill>
                <a:latin typeface="+mj-lt"/>
              </a:rPr>
              <a:t>Dasari</a:t>
            </a:r>
            <a:r>
              <a:rPr lang="en-US" sz="1600" dirty="0">
                <a:solidFill>
                  <a:srgbClr val="002060"/>
                </a:solidFill>
                <a:latin typeface="+mj-lt"/>
              </a:rPr>
              <a:t> – sd4648</a:t>
            </a:r>
            <a:br>
              <a:rPr lang="en-US" sz="1600" dirty="0">
                <a:solidFill>
                  <a:srgbClr val="002060"/>
                </a:solidFill>
                <a:latin typeface="+mj-lt"/>
              </a:rPr>
            </a:br>
            <a:r>
              <a:rPr lang="en-US" sz="1600" dirty="0">
                <a:solidFill>
                  <a:srgbClr val="002060"/>
                </a:solidFill>
                <a:latin typeface="+mj-lt"/>
              </a:rPr>
              <a:t>		Venkata </a:t>
            </a:r>
            <a:r>
              <a:rPr lang="en-US" sz="1600" dirty="0" err="1">
                <a:solidFill>
                  <a:srgbClr val="002060"/>
                </a:solidFill>
                <a:latin typeface="+mj-lt"/>
              </a:rPr>
              <a:t>Vyshnavi</a:t>
            </a:r>
            <a:r>
              <a:rPr lang="en-US" sz="1600" dirty="0">
                <a:solidFill>
                  <a:srgbClr val="002060"/>
                </a:solidFill>
                <a:latin typeface="+mj-lt"/>
              </a:rPr>
              <a:t>    </a:t>
            </a:r>
            <a:r>
              <a:rPr lang="en-US" sz="1600" dirty="0" err="1">
                <a:solidFill>
                  <a:srgbClr val="002060"/>
                </a:solidFill>
                <a:latin typeface="+mj-lt"/>
              </a:rPr>
              <a:t>Ravella</a:t>
            </a:r>
            <a:r>
              <a:rPr lang="en-US" sz="1600" dirty="0">
                <a:solidFill>
                  <a:srgbClr val="002060"/>
                </a:solidFill>
                <a:latin typeface="+mj-lt"/>
              </a:rPr>
              <a:t>  -  vr2226</a:t>
            </a:r>
            <a:br>
              <a:rPr lang="en-US" sz="1600" dirty="0">
                <a:solidFill>
                  <a:srgbClr val="002060"/>
                </a:solidFill>
                <a:latin typeface="+mj-lt"/>
              </a:rPr>
            </a:br>
            <a:r>
              <a:rPr lang="en-US" sz="1600" dirty="0">
                <a:solidFill>
                  <a:srgbClr val="002060"/>
                </a:solidFill>
                <a:latin typeface="+mj-lt"/>
              </a:rPr>
              <a:t>		Sri Ram </a:t>
            </a:r>
            <a:r>
              <a:rPr lang="en-US" sz="1600" dirty="0" err="1">
                <a:solidFill>
                  <a:srgbClr val="002060"/>
                </a:solidFill>
                <a:latin typeface="+mj-lt"/>
              </a:rPr>
              <a:t>Gowd</a:t>
            </a:r>
            <a:r>
              <a:rPr lang="en-US" sz="1600" dirty="0">
                <a:solidFill>
                  <a:srgbClr val="002060"/>
                </a:solidFill>
                <a:latin typeface="+mj-lt"/>
              </a:rPr>
              <a:t> </a:t>
            </a:r>
            <a:r>
              <a:rPr lang="en-US" sz="1600" dirty="0" err="1">
                <a:solidFill>
                  <a:srgbClr val="002060"/>
                </a:solidFill>
                <a:latin typeface="+mj-lt"/>
              </a:rPr>
              <a:t>Vuppala</a:t>
            </a:r>
            <a:r>
              <a:rPr lang="en-US" sz="1600" dirty="0">
                <a:solidFill>
                  <a:srgbClr val="002060"/>
                </a:solidFill>
                <a:latin typeface="+mj-lt"/>
              </a:rPr>
              <a:t> – sv2333</a:t>
            </a:r>
            <a:br>
              <a:rPr lang="en-US" sz="1600" dirty="0"/>
            </a:br>
            <a:br>
              <a:rPr lang="en-US" sz="1600" dirty="0"/>
            </a:br>
            <a:endParaRPr lang="en-US" sz="1600" dirty="0"/>
          </a:p>
        </p:txBody>
      </p:sp>
    </p:spTree>
    <p:extLst>
      <p:ext uri="{BB962C8B-B14F-4D97-AF65-F5344CB8AC3E}">
        <p14:creationId xmlns:p14="http://schemas.microsoft.com/office/powerpoint/2010/main" val="347434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2" name="Picture 1">
            <a:extLst>
              <a:ext uri="{FF2B5EF4-FFF2-40B4-BE49-F238E27FC236}">
                <a16:creationId xmlns:a16="http://schemas.microsoft.com/office/drawing/2014/main" id="{1197898E-8480-5DCA-7050-7DEF41B71C8C}"/>
              </a:ext>
            </a:extLst>
          </p:cNvPr>
          <p:cNvPicPr>
            <a:picLocks noChangeAspect="1"/>
          </p:cNvPicPr>
          <p:nvPr/>
        </p:nvPicPr>
        <p:blipFill>
          <a:blip r:embed="rId3"/>
          <a:stretch>
            <a:fillRect/>
          </a:stretch>
        </p:blipFill>
        <p:spPr>
          <a:xfrm>
            <a:off x="2188656" y="438150"/>
            <a:ext cx="6955344" cy="3245827"/>
          </a:xfrm>
          <a:prstGeom prst="rect">
            <a:avLst/>
          </a:prstGeom>
        </p:spPr>
      </p:pic>
      <p:pic>
        <p:nvPicPr>
          <p:cNvPr id="3" name="Picture 2">
            <a:extLst>
              <a:ext uri="{FF2B5EF4-FFF2-40B4-BE49-F238E27FC236}">
                <a16:creationId xmlns:a16="http://schemas.microsoft.com/office/drawing/2014/main" id="{6478475B-7BE3-C6E2-CF9B-FB91C520272E}"/>
              </a:ext>
            </a:extLst>
          </p:cNvPr>
          <p:cNvPicPr>
            <a:picLocks noChangeAspect="1"/>
          </p:cNvPicPr>
          <p:nvPr/>
        </p:nvPicPr>
        <p:blipFill>
          <a:blip r:embed="rId4"/>
          <a:stretch>
            <a:fillRect/>
          </a:stretch>
        </p:blipFill>
        <p:spPr>
          <a:xfrm>
            <a:off x="6955344" y="2336311"/>
            <a:ext cx="1833196" cy="603521"/>
          </a:xfrm>
          <a:prstGeom prst="rect">
            <a:avLst/>
          </a:prstGeom>
        </p:spPr>
      </p:pic>
      <p:sp>
        <p:nvSpPr>
          <p:cNvPr id="4" name="TextBox 3">
            <a:extLst>
              <a:ext uri="{FF2B5EF4-FFF2-40B4-BE49-F238E27FC236}">
                <a16:creationId xmlns:a16="http://schemas.microsoft.com/office/drawing/2014/main" id="{6840C53C-BECD-1A53-CE16-27B630FD6131}"/>
              </a:ext>
            </a:extLst>
          </p:cNvPr>
          <p:cNvSpPr txBox="1"/>
          <p:nvPr/>
        </p:nvSpPr>
        <p:spPr>
          <a:xfrm>
            <a:off x="6594231" y="3587262"/>
            <a:ext cx="1051891" cy="307777"/>
          </a:xfrm>
          <a:prstGeom prst="rect">
            <a:avLst/>
          </a:prstGeom>
          <a:noFill/>
        </p:spPr>
        <p:txBody>
          <a:bodyPr wrap="none" rtlCol="0">
            <a:spAutoFit/>
          </a:bodyPr>
          <a:lstStyle/>
          <a:p>
            <a:r>
              <a:rPr lang="en-US" dirty="0"/>
              <a:t>Explosions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237272" y="1944000"/>
            <a:ext cx="8194347" cy="3199500"/>
          </a:xfrm>
          <a:prstGeom prst="rect">
            <a:avLst/>
          </a:prstGeom>
          <a:noFill/>
          <a:ln>
            <a:noFill/>
          </a:ln>
        </p:spPr>
        <p:txBody>
          <a:bodyPr spcFirstLastPara="1" wrap="square" lIns="91425" tIns="91425" rIns="91425" bIns="91425" anchor="t" anchorCtr="0">
            <a:noAutofit/>
          </a:bodyPr>
          <a:lstStyle/>
          <a:p>
            <a:pPr marL="0" lvl="0" indent="0" algn="r" rtl="0">
              <a:lnSpc>
                <a:spcPct val="85000"/>
              </a:lnSpc>
              <a:spcBef>
                <a:spcPts val="0"/>
              </a:spcBef>
              <a:spcAft>
                <a:spcPts val="0"/>
              </a:spcAft>
              <a:buClr>
                <a:srgbClr val="57068C"/>
              </a:buClr>
              <a:buSzPts val="4200"/>
              <a:buFont typeface="Montserrat Black"/>
              <a:buNone/>
            </a:pPr>
            <a:r>
              <a:rPr lang="en"/>
              <a:t>Use case 2 - Afghanistan</a:t>
            </a:r>
            <a:br>
              <a:rPr lang="en"/>
            </a:b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311700" y="163475"/>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b="1"/>
              <a:t>HEAT MAP OF ARMED CONFLICT EVENTS IN AFGHANISTAN</a:t>
            </a:r>
            <a:endParaRPr sz="3000" b="1"/>
          </a:p>
          <a:p>
            <a:pPr marL="0" lvl="0" indent="0" algn="l" rtl="0">
              <a:lnSpc>
                <a:spcPct val="100000"/>
              </a:lnSpc>
              <a:spcBef>
                <a:spcPts val="0"/>
              </a:spcBef>
              <a:spcAft>
                <a:spcPts val="0"/>
              </a:spcAft>
              <a:buSzPts val="3000"/>
              <a:buNone/>
            </a:pPr>
            <a:endParaRPr sz="2700"/>
          </a:p>
        </p:txBody>
      </p:sp>
      <p:pic>
        <p:nvPicPr>
          <p:cNvPr id="207" name="Google Shape;207;p36"/>
          <p:cNvPicPr preferRelativeResize="0"/>
          <p:nvPr/>
        </p:nvPicPr>
        <p:blipFill rotWithShape="1">
          <a:blip r:embed="rId3">
            <a:alphaModFix/>
          </a:blip>
          <a:srcRect/>
          <a:stretch/>
        </p:blipFill>
        <p:spPr>
          <a:xfrm>
            <a:off x="1471562" y="1143000"/>
            <a:ext cx="6501913" cy="3836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p:nvPr/>
        </p:nvSpPr>
        <p:spPr>
          <a:xfrm>
            <a:off x="-53163" y="206845"/>
            <a:ext cx="9250325"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Montserrat Black"/>
                <a:ea typeface="Montserrat Black"/>
                <a:cs typeface="Montserrat Black"/>
                <a:sym typeface="Montserrat Black"/>
              </a:rPr>
              <a:t>FATALITIES RECORDED- Afghanistan (17-22)</a:t>
            </a:r>
            <a:endParaRPr sz="3000" b="0" i="0" u="none" strike="noStrike" cap="none">
              <a:solidFill>
                <a:schemeClr val="dk1"/>
              </a:solidFill>
              <a:latin typeface="Montserrat Black"/>
              <a:ea typeface="Montserrat Black"/>
              <a:cs typeface="Montserrat Black"/>
              <a:sym typeface="Montserrat Black"/>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pic>
        <p:nvPicPr>
          <p:cNvPr id="213" name="Google Shape;213;p37"/>
          <p:cNvPicPr preferRelativeResize="0"/>
          <p:nvPr/>
        </p:nvPicPr>
        <p:blipFill rotWithShape="1">
          <a:blip r:embed="rId3">
            <a:alphaModFix/>
          </a:blip>
          <a:srcRect/>
          <a:stretch/>
        </p:blipFill>
        <p:spPr>
          <a:xfrm>
            <a:off x="0" y="1615236"/>
            <a:ext cx="7166344" cy="2642174"/>
          </a:xfrm>
          <a:prstGeom prst="rect">
            <a:avLst/>
          </a:prstGeom>
          <a:noFill/>
          <a:ln>
            <a:noFill/>
          </a:ln>
        </p:spPr>
      </p:pic>
      <p:cxnSp>
        <p:nvCxnSpPr>
          <p:cNvPr id="214" name="Google Shape;214;p37"/>
          <p:cNvCxnSpPr/>
          <p:nvPr/>
        </p:nvCxnSpPr>
        <p:spPr>
          <a:xfrm rot="10800000" flipH="1">
            <a:off x="6103088" y="2115879"/>
            <a:ext cx="1297172" cy="1594884"/>
          </a:xfrm>
          <a:prstGeom prst="straightConnector1">
            <a:avLst/>
          </a:prstGeom>
          <a:noFill/>
          <a:ln w="9525" cap="flat" cmpd="sng">
            <a:solidFill>
              <a:srgbClr val="9665B6"/>
            </a:solidFill>
            <a:prstDash val="solid"/>
            <a:round/>
            <a:headEnd type="none" w="sm" len="sm"/>
            <a:tailEnd type="triangle" w="med" len="med"/>
          </a:ln>
        </p:spPr>
      </p:cxnSp>
      <p:sp>
        <p:nvSpPr>
          <p:cNvPr id="215" name="Google Shape;215;p37"/>
          <p:cNvSpPr txBox="1"/>
          <p:nvPr/>
        </p:nvSpPr>
        <p:spPr>
          <a:xfrm>
            <a:off x="7485321" y="1881963"/>
            <a:ext cx="13211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US Withdraws</a:t>
            </a:r>
            <a:endParaRPr/>
          </a:p>
        </p:txBody>
      </p:sp>
      <p:pic>
        <p:nvPicPr>
          <p:cNvPr id="216" name="Google Shape;216;p37" descr="A picture containing sky, outdoor, ground, plane&#10;&#10;Description automatically generated"/>
          <p:cNvPicPr preferRelativeResize="0"/>
          <p:nvPr/>
        </p:nvPicPr>
        <p:blipFill rotWithShape="1">
          <a:blip r:embed="rId4">
            <a:alphaModFix/>
          </a:blip>
          <a:srcRect/>
          <a:stretch/>
        </p:blipFill>
        <p:spPr>
          <a:xfrm>
            <a:off x="7600262" y="2188434"/>
            <a:ext cx="1091314" cy="7248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311700" y="1152475"/>
            <a:ext cx="7194886" cy="3199500"/>
          </a:xfrm>
          <a:prstGeom prst="rect">
            <a:avLst/>
          </a:prstGeom>
          <a:noFill/>
          <a:ln>
            <a:noFill/>
          </a:ln>
        </p:spPr>
        <p:txBody>
          <a:bodyPr spcFirstLastPara="1" wrap="square" lIns="91425" tIns="91425" rIns="91425" bIns="91425" anchor="t" anchorCtr="0">
            <a:noAutofit/>
          </a:bodyPr>
          <a:lstStyle/>
          <a:p>
            <a:pPr marL="0" lvl="0" indent="0" algn="r" rtl="0">
              <a:lnSpc>
                <a:spcPct val="85000"/>
              </a:lnSpc>
              <a:spcBef>
                <a:spcPts val="0"/>
              </a:spcBef>
              <a:spcAft>
                <a:spcPts val="0"/>
              </a:spcAft>
              <a:buClr>
                <a:srgbClr val="57068C"/>
              </a:buClr>
              <a:buSzPts val="4200"/>
              <a:buFont typeface="Montserrat Black"/>
              <a:buNone/>
            </a:pPr>
            <a:r>
              <a:rPr lang="en" dirty="0"/>
              <a:t>Can we understand what's happening?</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4" name="Google Shape;221;p38">
            <a:extLst>
              <a:ext uri="{FF2B5EF4-FFF2-40B4-BE49-F238E27FC236}">
                <a16:creationId xmlns:a16="http://schemas.microsoft.com/office/drawing/2014/main" id="{222FD622-C6B0-A105-AC2C-DA2812768093}"/>
              </a:ext>
            </a:extLst>
          </p:cNvPr>
          <p:cNvSpPr txBox="1">
            <a:spLocks noGrp="1"/>
          </p:cNvSpPr>
          <p:nvPr>
            <p:ph type="title"/>
          </p:nvPr>
        </p:nvSpPr>
        <p:spPr>
          <a:xfrm>
            <a:off x="141579" y="131749"/>
            <a:ext cx="7194886" cy="3199500"/>
          </a:xfrm>
          <a:prstGeom prst="rect">
            <a:avLst/>
          </a:prstGeom>
          <a:noFill/>
          <a:ln>
            <a:noFill/>
          </a:ln>
        </p:spPr>
        <p:txBody>
          <a:bodyPr spcFirstLastPara="1" wrap="square" lIns="91425" tIns="91425" rIns="91425" bIns="91425" anchor="t" anchorCtr="0">
            <a:noAutofit/>
          </a:bodyPr>
          <a:lstStyle/>
          <a:p>
            <a:pPr marL="0" lvl="0" indent="0" algn="r" rtl="0">
              <a:lnSpc>
                <a:spcPct val="85000"/>
              </a:lnSpc>
              <a:spcBef>
                <a:spcPts val="0"/>
              </a:spcBef>
              <a:spcAft>
                <a:spcPts val="0"/>
              </a:spcAft>
              <a:buClr>
                <a:srgbClr val="57068C"/>
              </a:buClr>
              <a:buSzPts val="4200"/>
              <a:buFont typeface="Montserrat Black"/>
              <a:buNone/>
            </a:pPr>
            <a:r>
              <a:rPr lang="en-US" dirty="0"/>
              <a:t>Let's</a:t>
            </a:r>
            <a:r>
              <a:rPr lang="en" dirty="0"/>
              <a:t> try to Uncover the truth using Regression</a:t>
            </a:r>
            <a:endParaRPr dirty="0"/>
          </a:p>
        </p:txBody>
      </p:sp>
      <p:pic>
        <p:nvPicPr>
          <p:cNvPr id="5" name="Picture 4">
            <a:extLst>
              <a:ext uri="{FF2B5EF4-FFF2-40B4-BE49-F238E27FC236}">
                <a16:creationId xmlns:a16="http://schemas.microsoft.com/office/drawing/2014/main" id="{10412B2A-447C-B90B-689B-CCDF957B3343}"/>
              </a:ext>
            </a:extLst>
          </p:cNvPr>
          <p:cNvPicPr>
            <a:picLocks noChangeAspect="1"/>
          </p:cNvPicPr>
          <p:nvPr/>
        </p:nvPicPr>
        <p:blipFill>
          <a:blip r:embed="rId3"/>
          <a:stretch>
            <a:fillRect/>
          </a:stretch>
        </p:blipFill>
        <p:spPr>
          <a:xfrm>
            <a:off x="1358513" y="3432988"/>
            <a:ext cx="7697071" cy="781322"/>
          </a:xfrm>
          <a:prstGeom prst="rect">
            <a:avLst/>
          </a:prstGeom>
        </p:spPr>
      </p:pic>
      <p:pic>
        <p:nvPicPr>
          <p:cNvPr id="6" name="Picture 5">
            <a:extLst>
              <a:ext uri="{FF2B5EF4-FFF2-40B4-BE49-F238E27FC236}">
                <a16:creationId xmlns:a16="http://schemas.microsoft.com/office/drawing/2014/main" id="{CDE237BC-D382-8B74-0399-19C7E2B5ED8F}"/>
              </a:ext>
            </a:extLst>
          </p:cNvPr>
          <p:cNvPicPr>
            <a:picLocks noChangeAspect="1"/>
          </p:cNvPicPr>
          <p:nvPr/>
        </p:nvPicPr>
        <p:blipFill>
          <a:blip r:embed="rId4"/>
          <a:stretch>
            <a:fillRect/>
          </a:stretch>
        </p:blipFill>
        <p:spPr>
          <a:xfrm>
            <a:off x="141579" y="2549927"/>
            <a:ext cx="7549264" cy="781322"/>
          </a:xfrm>
          <a:prstGeom prst="rect">
            <a:avLst/>
          </a:prstGeom>
        </p:spPr>
      </p:pic>
      <p:pic>
        <p:nvPicPr>
          <p:cNvPr id="7" name="Picture 6">
            <a:extLst>
              <a:ext uri="{FF2B5EF4-FFF2-40B4-BE49-F238E27FC236}">
                <a16:creationId xmlns:a16="http://schemas.microsoft.com/office/drawing/2014/main" id="{770A91E9-45FB-6C28-01BE-8D4FAE93D5F8}"/>
              </a:ext>
            </a:extLst>
          </p:cNvPr>
          <p:cNvPicPr>
            <a:picLocks noChangeAspect="1"/>
          </p:cNvPicPr>
          <p:nvPr/>
        </p:nvPicPr>
        <p:blipFill>
          <a:blip r:embed="rId5"/>
          <a:stretch>
            <a:fillRect/>
          </a:stretch>
        </p:blipFill>
        <p:spPr>
          <a:xfrm>
            <a:off x="1488558" y="1545871"/>
            <a:ext cx="5847907" cy="89057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7F5854-C0DA-20BD-D724-9FFC4FBFEDB8}"/>
              </a:ext>
            </a:extLst>
          </p:cNvPr>
          <p:cNvPicPr>
            <a:picLocks noChangeAspect="1"/>
          </p:cNvPicPr>
          <p:nvPr/>
        </p:nvPicPr>
        <p:blipFill>
          <a:blip r:embed="rId2"/>
          <a:stretch>
            <a:fillRect/>
          </a:stretch>
        </p:blipFill>
        <p:spPr>
          <a:xfrm>
            <a:off x="543442" y="771599"/>
            <a:ext cx="2227500" cy="3428262"/>
          </a:xfrm>
          <a:prstGeom prst="rect">
            <a:avLst/>
          </a:prstGeom>
        </p:spPr>
      </p:pic>
      <p:pic>
        <p:nvPicPr>
          <p:cNvPr id="5" name="Picture 4">
            <a:extLst>
              <a:ext uri="{FF2B5EF4-FFF2-40B4-BE49-F238E27FC236}">
                <a16:creationId xmlns:a16="http://schemas.microsoft.com/office/drawing/2014/main" id="{E18D574D-D214-81C2-F326-461270DE9800}"/>
              </a:ext>
            </a:extLst>
          </p:cNvPr>
          <p:cNvPicPr>
            <a:picLocks noChangeAspect="1"/>
          </p:cNvPicPr>
          <p:nvPr/>
        </p:nvPicPr>
        <p:blipFill>
          <a:blip r:embed="rId3"/>
          <a:stretch>
            <a:fillRect/>
          </a:stretch>
        </p:blipFill>
        <p:spPr>
          <a:xfrm>
            <a:off x="6256102" y="771599"/>
            <a:ext cx="2229692" cy="3428262"/>
          </a:xfrm>
          <a:prstGeom prst="rect">
            <a:avLst/>
          </a:prstGeom>
        </p:spPr>
      </p:pic>
      <p:pic>
        <p:nvPicPr>
          <p:cNvPr id="6" name="Picture 5">
            <a:extLst>
              <a:ext uri="{FF2B5EF4-FFF2-40B4-BE49-F238E27FC236}">
                <a16:creationId xmlns:a16="http://schemas.microsoft.com/office/drawing/2014/main" id="{E601095C-13C5-FD11-C772-14936DDA4C15}"/>
              </a:ext>
            </a:extLst>
          </p:cNvPr>
          <p:cNvPicPr>
            <a:picLocks noChangeAspect="1"/>
          </p:cNvPicPr>
          <p:nvPr/>
        </p:nvPicPr>
        <p:blipFill>
          <a:blip r:embed="rId4"/>
          <a:stretch>
            <a:fillRect/>
          </a:stretch>
        </p:blipFill>
        <p:spPr>
          <a:xfrm>
            <a:off x="3344087" y="771599"/>
            <a:ext cx="2227500" cy="3428262"/>
          </a:xfrm>
          <a:prstGeom prst="rect">
            <a:avLst/>
          </a:prstGeom>
        </p:spPr>
      </p:pic>
      <p:sp>
        <p:nvSpPr>
          <p:cNvPr id="7" name="TextBox 6">
            <a:extLst>
              <a:ext uri="{FF2B5EF4-FFF2-40B4-BE49-F238E27FC236}">
                <a16:creationId xmlns:a16="http://schemas.microsoft.com/office/drawing/2014/main" id="{81E7E8E2-5749-9BCE-ABB2-EAD8417005B4}"/>
              </a:ext>
            </a:extLst>
          </p:cNvPr>
          <p:cNvSpPr txBox="1"/>
          <p:nvPr/>
        </p:nvSpPr>
        <p:spPr>
          <a:xfrm>
            <a:off x="3344087" y="382772"/>
            <a:ext cx="2164375" cy="307777"/>
          </a:xfrm>
          <a:prstGeom prst="rect">
            <a:avLst/>
          </a:prstGeom>
          <a:noFill/>
        </p:spPr>
        <p:txBody>
          <a:bodyPr wrap="none" rtlCol="0">
            <a:spAutoFit/>
          </a:bodyPr>
          <a:lstStyle/>
          <a:p>
            <a:r>
              <a:rPr lang="en-US" dirty="0"/>
              <a:t>Decision Tree Regressor</a:t>
            </a:r>
          </a:p>
        </p:txBody>
      </p:sp>
      <p:sp>
        <p:nvSpPr>
          <p:cNvPr id="8" name="TextBox 7">
            <a:extLst>
              <a:ext uri="{FF2B5EF4-FFF2-40B4-BE49-F238E27FC236}">
                <a16:creationId xmlns:a16="http://schemas.microsoft.com/office/drawing/2014/main" id="{99DC5147-E562-3782-FDD4-F84BCBDADCF4}"/>
              </a:ext>
            </a:extLst>
          </p:cNvPr>
          <p:cNvSpPr txBox="1"/>
          <p:nvPr/>
        </p:nvSpPr>
        <p:spPr>
          <a:xfrm>
            <a:off x="723014" y="382772"/>
            <a:ext cx="1556836" cy="307777"/>
          </a:xfrm>
          <a:prstGeom prst="rect">
            <a:avLst/>
          </a:prstGeom>
          <a:noFill/>
        </p:spPr>
        <p:txBody>
          <a:bodyPr wrap="none" rtlCol="0">
            <a:spAutoFit/>
          </a:bodyPr>
          <a:lstStyle/>
          <a:p>
            <a:r>
              <a:rPr lang="en-US" dirty="0"/>
              <a:t>Linear Regressor</a:t>
            </a:r>
          </a:p>
        </p:txBody>
      </p:sp>
      <p:sp>
        <p:nvSpPr>
          <p:cNvPr id="9" name="TextBox 8">
            <a:extLst>
              <a:ext uri="{FF2B5EF4-FFF2-40B4-BE49-F238E27FC236}">
                <a16:creationId xmlns:a16="http://schemas.microsoft.com/office/drawing/2014/main" id="{9F03E3B7-4F83-4581-C1FA-502C0A4C6AFB}"/>
              </a:ext>
            </a:extLst>
          </p:cNvPr>
          <p:cNvSpPr txBox="1"/>
          <p:nvPr/>
        </p:nvSpPr>
        <p:spPr>
          <a:xfrm>
            <a:off x="6256102" y="382771"/>
            <a:ext cx="2382383" cy="307777"/>
          </a:xfrm>
          <a:prstGeom prst="rect">
            <a:avLst/>
          </a:prstGeom>
          <a:noFill/>
        </p:spPr>
        <p:txBody>
          <a:bodyPr wrap="none" rtlCol="0">
            <a:spAutoFit/>
          </a:bodyPr>
          <a:lstStyle/>
          <a:p>
            <a:r>
              <a:rPr lang="en-US" dirty="0"/>
              <a:t>Factor Machines Regressor</a:t>
            </a:r>
          </a:p>
        </p:txBody>
      </p:sp>
      <p:sp>
        <p:nvSpPr>
          <p:cNvPr id="10" name="Frame 9">
            <a:extLst>
              <a:ext uri="{FF2B5EF4-FFF2-40B4-BE49-F238E27FC236}">
                <a16:creationId xmlns:a16="http://schemas.microsoft.com/office/drawing/2014/main" id="{40FFBD09-0621-2255-3FE2-135F3A94F738}"/>
              </a:ext>
            </a:extLst>
          </p:cNvPr>
          <p:cNvSpPr/>
          <p:nvPr/>
        </p:nvSpPr>
        <p:spPr>
          <a:xfrm>
            <a:off x="543442" y="1881963"/>
            <a:ext cx="2227500" cy="148856"/>
          </a:xfrm>
          <a:prstGeom prst="fram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7AEA8232-2F3F-137A-6EFB-A0282EBFB38A}"/>
              </a:ext>
            </a:extLst>
          </p:cNvPr>
          <p:cNvSpPr/>
          <p:nvPr/>
        </p:nvSpPr>
        <p:spPr>
          <a:xfrm>
            <a:off x="6256102" y="1881963"/>
            <a:ext cx="2229692" cy="148856"/>
          </a:xfrm>
          <a:prstGeom prst="fram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77496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2899050" y="323250"/>
            <a:ext cx="3345900" cy="56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000" b="1"/>
              <a:t>FUTURE SCOPE</a:t>
            </a:r>
            <a:endParaRPr sz="3000" b="1"/>
          </a:p>
        </p:txBody>
      </p:sp>
      <p:sp>
        <p:nvSpPr>
          <p:cNvPr id="231" name="Google Shape;231;p40"/>
          <p:cNvSpPr txBox="1"/>
          <p:nvPr/>
        </p:nvSpPr>
        <p:spPr>
          <a:xfrm>
            <a:off x="302550" y="1120600"/>
            <a:ext cx="8225100" cy="255451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Montserrat"/>
                <a:ea typeface="Montserrat"/>
                <a:cs typeface="Montserrat"/>
                <a:sym typeface="Montserrat"/>
              </a:rPr>
              <a:t>The dataset would continue to increase exponentially with the coming years as, violence keeps occurring.</a:t>
            </a:r>
            <a:endParaRPr sz="14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Montserrat"/>
                <a:ea typeface="Montserrat"/>
                <a:cs typeface="Montserrat"/>
                <a:sym typeface="Montserrat"/>
              </a:rPr>
              <a:t>In such cases, big data might be the only possible method of computing in the future as the data cannot be handled by a single machine. </a:t>
            </a:r>
            <a:endParaRPr sz="14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Montserrat"/>
                <a:ea typeface="Montserrat"/>
                <a:cs typeface="Montserrat"/>
                <a:sym typeface="Montserrat"/>
              </a:rPr>
              <a:t>And also, vertically scaling a machine would be futile as well, as the price to performance ratio would not meet the demands.</a:t>
            </a:r>
          </a:p>
          <a:p>
            <a:pPr marL="0" marR="0" lvl="0" indent="0" algn="l" rtl="0">
              <a:lnSpc>
                <a:spcPct val="100000"/>
              </a:lnSpc>
              <a:spcBef>
                <a:spcPts val="0"/>
              </a:spcBef>
              <a:spcAft>
                <a:spcPts val="0"/>
              </a:spcAft>
              <a:buClr>
                <a:srgbClr val="000000"/>
              </a:buClr>
              <a:buSzPts val="1400"/>
              <a:buFont typeface="Arial"/>
              <a:buNone/>
            </a:pPr>
            <a:endParaRPr lang="en" dirty="0">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Montserrat"/>
                <a:ea typeface="Montserrat"/>
                <a:cs typeface="Montserrat"/>
                <a:sym typeface="Montserrat"/>
              </a:rPr>
              <a:t>In future we can include various data sources of twitter, news web scraping to get more data on these kind of armed conflicts.</a:t>
            </a:r>
            <a:endParaRPr sz="1400" b="0" i="0" u="none" strike="noStrike" cap="none" dirty="0">
              <a:solidFill>
                <a:srgbClr val="000000"/>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title"/>
          </p:nvPr>
        </p:nvSpPr>
        <p:spPr>
          <a:xfrm>
            <a:off x="860113" y="1473975"/>
            <a:ext cx="7030500" cy="9993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b="1"/>
              <a:t>QUESTIONS?</a:t>
            </a:r>
            <a:endParaRPr b="1"/>
          </a:p>
        </p:txBody>
      </p:sp>
      <p:pic>
        <p:nvPicPr>
          <p:cNvPr id="237" name="Google Shape;237;p41"/>
          <p:cNvPicPr preferRelativeResize="0"/>
          <p:nvPr/>
        </p:nvPicPr>
        <p:blipFill rotWithShape="1">
          <a:blip r:embed="rId3">
            <a:alphaModFix/>
          </a:blip>
          <a:srcRect l="15177" r="19087" b="16943"/>
          <a:stretch/>
        </p:blipFill>
        <p:spPr>
          <a:xfrm>
            <a:off x="3605175" y="2473275"/>
            <a:ext cx="1540375" cy="1467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1056750" y="2072100"/>
            <a:ext cx="7030500" cy="9993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b="1"/>
              <a:t>THANK YOU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398800"/>
            <a:ext cx="5941200" cy="151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60000"/>
              <a:buNone/>
            </a:pPr>
            <a:r>
              <a:rPr lang="en" sz="5000" b="1"/>
              <a:t>PROBLEM STATEMENT</a:t>
            </a:r>
            <a:endParaRPr sz="5000" b="1"/>
          </a:p>
        </p:txBody>
      </p:sp>
      <p:sp>
        <p:nvSpPr>
          <p:cNvPr id="97" name="Google Shape;97;p18"/>
          <p:cNvSpPr txBox="1">
            <a:spLocks noGrp="1"/>
          </p:cNvSpPr>
          <p:nvPr>
            <p:ph type="body" idx="1"/>
          </p:nvPr>
        </p:nvSpPr>
        <p:spPr>
          <a:xfrm>
            <a:off x="311700" y="2412525"/>
            <a:ext cx="8520600" cy="17787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1829" dirty="0"/>
              <a:t>The problem statement is to analyze trends related to armed conflicts like protests, violent activities and other events. This analysis could prove useful to mitigate future armed occurrences as the areas could be categorized and monitored for example, by police and military battalions and to concentrate aid in necessary places.</a:t>
            </a:r>
            <a:endParaRPr sz="1829" dirty="0"/>
          </a:p>
          <a:p>
            <a:pPr marL="0" lvl="0" indent="0" algn="l" rtl="0">
              <a:lnSpc>
                <a:spcPct val="95000"/>
              </a:lnSpc>
              <a:spcBef>
                <a:spcPts val="1200"/>
              </a:spcBef>
              <a:spcAft>
                <a:spcPts val="1200"/>
              </a:spcAft>
              <a:buSzPts val="935"/>
              <a:buNone/>
            </a:pPr>
            <a:endParaRPr sz="1020" dirty="0">
              <a:solidFill>
                <a:srgbClr val="000000"/>
              </a:solidFill>
              <a:highlight>
                <a:srgbClr val="EDEDED"/>
              </a:highlight>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10000"/>
            <a:ext cx="7431600" cy="109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000" b="1"/>
              <a:t>WHY DOES THIS PROBLEM REQUIRE BIG DATA?</a:t>
            </a:r>
            <a:endParaRPr sz="3000" b="1"/>
          </a:p>
        </p:txBody>
      </p:sp>
      <p:sp>
        <p:nvSpPr>
          <p:cNvPr id="103" name="Google Shape;103;p19"/>
          <p:cNvSpPr txBox="1">
            <a:spLocks noGrp="1"/>
          </p:cNvSpPr>
          <p:nvPr>
            <p:ph type="body" idx="1"/>
          </p:nvPr>
        </p:nvSpPr>
        <p:spPr>
          <a:xfrm>
            <a:off x="512249" y="1597875"/>
            <a:ext cx="8110755" cy="1964032"/>
          </a:xfrm>
          <a:prstGeom prst="rect">
            <a:avLst/>
          </a:prstGeom>
          <a:noFill/>
          <a:ln>
            <a:noFill/>
          </a:ln>
        </p:spPr>
        <p:txBody>
          <a:bodyPr spcFirstLastPara="1" wrap="square" lIns="91425" tIns="91425" rIns="91425" bIns="91425" anchor="t" anchorCtr="0">
            <a:noAutofit/>
          </a:bodyPr>
          <a:lstStyle/>
          <a:p>
            <a:pPr marL="457200" lvl="0" indent="-336550" algn="just" rtl="0">
              <a:lnSpc>
                <a:spcPct val="115000"/>
              </a:lnSpc>
              <a:spcBef>
                <a:spcPts val="0"/>
              </a:spcBef>
              <a:spcAft>
                <a:spcPts val="0"/>
              </a:spcAft>
              <a:buSzPts val="1700"/>
              <a:buChar char="●"/>
            </a:pPr>
            <a:r>
              <a:rPr lang="en" sz="1700" dirty="0"/>
              <a:t>The dataset contains over 1.3 Million records spanning up to 30 columns related to armed conflict events and information like actors involved, date recorded, coordinates, etc.</a:t>
            </a:r>
            <a:endParaRPr sz="1700" dirty="0"/>
          </a:p>
          <a:p>
            <a:pPr marL="457200" lvl="0" indent="-336550" algn="just" rtl="0">
              <a:lnSpc>
                <a:spcPct val="115000"/>
              </a:lnSpc>
              <a:spcBef>
                <a:spcPts val="0"/>
              </a:spcBef>
              <a:spcAft>
                <a:spcPts val="0"/>
              </a:spcAft>
              <a:buSzPts val="1700"/>
              <a:buChar char="●"/>
            </a:pPr>
            <a:r>
              <a:rPr lang="en" sz="1700" dirty="0"/>
              <a:t>This would take a very long time for a single machine to perform operations. Considering the stream of real time data from various sources and the complex tasks of running machine learning models motivates to use big data tool kit.</a:t>
            </a:r>
            <a:endParaRPr sz="1700" dirty="0"/>
          </a:p>
          <a:p>
            <a:pPr marL="457200" lvl="0" indent="-336550" algn="just" rtl="0">
              <a:lnSpc>
                <a:spcPct val="115000"/>
              </a:lnSpc>
              <a:spcBef>
                <a:spcPts val="0"/>
              </a:spcBef>
              <a:spcAft>
                <a:spcPts val="0"/>
              </a:spcAft>
              <a:buSzPts val="1700"/>
              <a:buChar char="●"/>
            </a:pPr>
            <a:r>
              <a:rPr lang="en" sz="1700" dirty="0"/>
              <a:t>Therefore, we would use big data here, to partition our data, distributing it horizontally and computing these partitioned chunks of data, therefore reducing the time, several fold.</a:t>
            </a:r>
            <a:endParaRPr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800250" y="457700"/>
            <a:ext cx="7649100" cy="730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b="1"/>
              <a:t>PROPOSED ARCHITECTURE</a:t>
            </a:r>
            <a:endParaRPr sz="3000" b="1"/>
          </a:p>
        </p:txBody>
      </p:sp>
      <p:pic>
        <p:nvPicPr>
          <p:cNvPr id="117" name="Google Shape;117;p21" descr="Graphical user interface, application, Teams&#10;&#10;Description automatically generated"/>
          <p:cNvPicPr preferRelativeResize="0"/>
          <p:nvPr/>
        </p:nvPicPr>
        <p:blipFill rotWithShape="1">
          <a:blip r:embed="rId3">
            <a:alphaModFix/>
          </a:blip>
          <a:srcRect/>
          <a:stretch/>
        </p:blipFill>
        <p:spPr>
          <a:xfrm>
            <a:off x="1842688" y="1433031"/>
            <a:ext cx="5564224" cy="26392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058200" y="424075"/>
            <a:ext cx="3027600" cy="4836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4200"/>
              <a:buNone/>
            </a:pPr>
            <a:r>
              <a:rPr lang="en" sz="3000" b="1"/>
              <a:t>DATASET</a:t>
            </a:r>
            <a:endParaRPr sz="3000" b="1"/>
          </a:p>
        </p:txBody>
      </p:sp>
      <p:sp>
        <p:nvSpPr>
          <p:cNvPr id="109" name="Google Shape;109;p20"/>
          <p:cNvSpPr txBox="1"/>
          <p:nvPr/>
        </p:nvSpPr>
        <p:spPr>
          <a:xfrm>
            <a:off x="261375" y="1129500"/>
            <a:ext cx="1755000" cy="1182000"/>
          </a:xfrm>
          <a:prstGeom prst="rect">
            <a:avLst/>
          </a:prstGeom>
          <a:noFill/>
          <a:ln>
            <a:noFill/>
          </a:ln>
        </p:spPr>
        <p:txBody>
          <a:bodyPr spcFirstLastPara="1" wrap="square" lIns="91425" tIns="91425" rIns="91425" bIns="91425" anchor="t" anchorCtr="0">
            <a:spAutoFit/>
          </a:bodyPr>
          <a:lstStyle/>
          <a:p>
            <a:pPr marL="0" marR="431800" lvl="0" indent="0" algn="l" rtl="0">
              <a:lnSpc>
                <a:spcPct val="115000"/>
              </a:lnSpc>
              <a:spcBef>
                <a:spcPts val="0"/>
              </a:spcBef>
              <a:spcAft>
                <a:spcPts val="0"/>
              </a:spcAft>
              <a:buClr>
                <a:srgbClr val="000000"/>
              </a:buClr>
              <a:buSzPts val="1150"/>
              <a:buFont typeface="Arial"/>
              <a:buNone/>
            </a:pPr>
            <a:r>
              <a:rPr lang="en" sz="1150" b="0" i="0" u="none" strike="noStrike" cap="none">
                <a:solidFill>
                  <a:srgbClr val="5E5E5E"/>
                </a:solidFill>
                <a:highlight>
                  <a:srgbClr val="FFFFFF"/>
                </a:highlight>
                <a:latin typeface="Arial"/>
                <a:ea typeface="Arial"/>
                <a:cs typeface="Arial"/>
                <a:sym typeface="Arial"/>
              </a:rPr>
              <a:t>Rows</a:t>
            </a:r>
            <a:endParaRPr sz="1150" b="0" i="0" u="none" strike="noStrike" cap="none">
              <a:solidFill>
                <a:srgbClr val="5E5E5E"/>
              </a:solidFill>
              <a:highlight>
                <a:srgbClr val="FFFFFF"/>
              </a:highlight>
              <a:latin typeface="Arial"/>
              <a:ea typeface="Arial"/>
              <a:cs typeface="Arial"/>
              <a:sym typeface="Arial"/>
            </a:endParaRPr>
          </a:p>
          <a:p>
            <a:pPr marL="0" marR="431800" lvl="0" indent="0" algn="l" rtl="0">
              <a:lnSpc>
                <a:spcPct val="113000"/>
              </a:lnSpc>
              <a:spcBef>
                <a:spcPts val="0"/>
              </a:spcBef>
              <a:spcAft>
                <a:spcPts val="0"/>
              </a:spcAft>
              <a:buClr>
                <a:srgbClr val="000000"/>
              </a:buClr>
              <a:buSzPts val="1800"/>
              <a:buFont typeface="Arial"/>
              <a:buNone/>
            </a:pPr>
            <a:r>
              <a:rPr lang="en" sz="1800" b="0" i="0" u="none" strike="noStrike" cap="none">
                <a:solidFill>
                  <a:srgbClr val="1C6387"/>
                </a:solidFill>
                <a:highlight>
                  <a:srgbClr val="FFFFFF"/>
                </a:highlight>
                <a:latin typeface="Arial"/>
                <a:ea typeface="Arial"/>
                <a:cs typeface="Arial"/>
                <a:sym typeface="Arial"/>
              </a:rPr>
              <a:t>1315502</a:t>
            </a:r>
            <a:endParaRPr sz="1800" b="0" i="0" u="none" strike="noStrike" cap="none">
              <a:solidFill>
                <a:srgbClr val="1C6387"/>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1150"/>
              <a:buFont typeface="Arial"/>
              <a:buNone/>
            </a:pPr>
            <a:r>
              <a:rPr lang="en" sz="1150" b="0" i="0" u="none" strike="noStrike" cap="none">
                <a:solidFill>
                  <a:srgbClr val="5E5E5E"/>
                </a:solidFill>
                <a:highlight>
                  <a:srgbClr val="FFFFFF"/>
                </a:highlight>
                <a:latin typeface="Arial"/>
                <a:ea typeface="Arial"/>
                <a:cs typeface="Arial"/>
                <a:sym typeface="Arial"/>
              </a:rPr>
              <a:t>Columns</a:t>
            </a:r>
            <a:endParaRPr sz="1150" b="0" i="0" u="none" strike="noStrike" cap="none">
              <a:solidFill>
                <a:srgbClr val="5E5E5E"/>
              </a:solidFill>
              <a:highlight>
                <a:srgbClr val="FFFFFF"/>
              </a:highlight>
              <a:latin typeface="Arial"/>
              <a:ea typeface="Arial"/>
              <a:cs typeface="Arial"/>
              <a:sym typeface="Arial"/>
            </a:endParaRPr>
          </a:p>
          <a:p>
            <a:pPr marL="0" marR="0" lvl="0" indent="0" algn="l" rtl="0">
              <a:lnSpc>
                <a:spcPct val="113000"/>
              </a:lnSpc>
              <a:spcBef>
                <a:spcPts val="0"/>
              </a:spcBef>
              <a:spcAft>
                <a:spcPts val="0"/>
              </a:spcAft>
              <a:buClr>
                <a:srgbClr val="000000"/>
              </a:buClr>
              <a:buSzPts val="1800"/>
              <a:buFont typeface="Arial"/>
              <a:buNone/>
            </a:pPr>
            <a:r>
              <a:rPr lang="en" sz="1800" b="0" i="0" u="none" strike="noStrike" cap="none">
                <a:solidFill>
                  <a:srgbClr val="1C6387"/>
                </a:solidFill>
                <a:highlight>
                  <a:srgbClr val="FFFFFF"/>
                </a:highlight>
                <a:latin typeface="Arial"/>
                <a:ea typeface="Arial"/>
                <a:cs typeface="Arial"/>
                <a:sym typeface="Arial"/>
              </a:rPr>
              <a:t>31</a:t>
            </a:r>
            <a:endParaRPr sz="1400" b="0" i="0" u="none" strike="noStrike" cap="none">
              <a:solidFill>
                <a:srgbClr val="000000"/>
              </a:solidFill>
              <a:latin typeface="Arial"/>
              <a:ea typeface="Arial"/>
              <a:cs typeface="Arial"/>
              <a:sym typeface="Arial"/>
            </a:endParaRPr>
          </a:p>
        </p:txBody>
      </p:sp>
      <p:pic>
        <p:nvPicPr>
          <p:cNvPr id="110" name="Google Shape;110;p20"/>
          <p:cNvPicPr preferRelativeResize="0"/>
          <p:nvPr/>
        </p:nvPicPr>
        <p:blipFill rotWithShape="1">
          <a:blip r:embed="rId3">
            <a:alphaModFix/>
          </a:blip>
          <a:srcRect/>
          <a:stretch/>
        </p:blipFill>
        <p:spPr>
          <a:xfrm>
            <a:off x="1583000" y="3099275"/>
            <a:ext cx="6850800" cy="1828300"/>
          </a:xfrm>
          <a:prstGeom prst="rect">
            <a:avLst/>
          </a:prstGeom>
          <a:noFill/>
          <a:ln>
            <a:noFill/>
          </a:ln>
        </p:spPr>
      </p:pic>
      <p:pic>
        <p:nvPicPr>
          <p:cNvPr id="111" name="Google Shape;111;p20"/>
          <p:cNvPicPr preferRelativeResize="0"/>
          <p:nvPr/>
        </p:nvPicPr>
        <p:blipFill rotWithShape="1">
          <a:blip r:embed="rId4">
            <a:alphaModFix/>
          </a:blip>
          <a:srcRect/>
          <a:stretch/>
        </p:blipFill>
        <p:spPr>
          <a:xfrm>
            <a:off x="1385625" y="1175362"/>
            <a:ext cx="7410968" cy="132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1008525" y="379275"/>
            <a:ext cx="66339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30"/>
              <a:t>IMPLEMENTATION</a:t>
            </a:r>
            <a:endParaRPr sz="3030"/>
          </a:p>
        </p:txBody>
      </p:sp>
      <p:sp>
        <p:nvSpPr>
          <p:cNvPr id="123" name="Google Shape;123;p22"/>
          <p:cNvSpPr txBox="1">
            <a:spLocks noGrp="1"/>
          </p:cNvSpPr>
          <p:nvPr>
            <p:ph type="body" idx="1"/>
          </p:nvPr>
        </p:nvSpPr>
        <p:spPr>
          <a:xfrm>
            <a:off x="4114800" y="1175683"/>
            <a:ext cx="4192800" cy="3123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sz="1200">
              <a:solidFill>
                <a:srgbClr val="1E1E1E"/>
              </a:solidFill>
              <a:highlight>
                <a:schemeClr val="lt1"/>
              </a:highlight>
              <a:latin typeface="Open Sans"/>
              <a:ea typeface="Open Sans"/>
              <a:cs typeface="Open Sans"/>
              <a:sym typeface="Open Sans"/>
            </a:endParaRPr>
          </a:p>
          <a:p>
            <a:pPr marL="0" lvl="0" indent="0" algn="l" rtl="0">
              <a:lnSpc>
                <a:spcPct val="115000"/>
              </a:lnSpc>
              <a:spcBef>
                <a:spcPts val="1200"/>
              </a:spcBef>
              <a:spcAft>
                <a:spcPts val="1200"/>
              </a:spcAft>
              <a:buSzPts val="1800"/>
              <a:buNone/>
            </a:pPr>
            <a:endParaRPr/>
          </a:p>
        </p:txBody>
      </p:sp>
      <p:sp>
        <p:nvSpPr>
          <p:cNvPr id="124" name="Google Shape;124;p22"/>
          <p:cNvSpPr txBox="1"/>
          <p:nvPr/>
        </p:nvSpPr>
        <p:spPr>
          <a:xfrm>
            <a:off x="649950" y="1411950"/>
            <a:ext cx="7657800" cy="3062347"/>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700"/>
              <a:buFont typeface="Arial"/>
              <a:buNone/>
            </a:pPr>
            <a:r>
              <a:rPr lang="en" sz="1700" b="0" i="0" u="none" strike="noStrike" cap="none" dirty="0">
                <a:solidFill>
                  <a:srgbClr val="000000"/>
                </a:solidFill>
                <a:latin typeface="Montserrat"/>
                <a:ea typeface="Montserrat"/>
                <a:cs typeface="Montserrat"/>
                <a:sym typeface="Montserrat"/>
              </a:rPr>
              <a:t>Perform global Exploratory Data Analysis and find out the top countries with most armed violent conflicts.</a:t>
            </a:r>
            <a:endParaRPr sz="1700" b="0" i="0" u="none" strike="noStrike" cap="none" dirty="0">
              <a:solidFill>
                <a:srgbClr val="000000"/>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700"/>
              <a:buFont typeface="Arial"/>
              <a:buNone/>
            </a:pPr>
            <a:r>
              <a:rPr lang="en" sz="1700" b="0" i="0" u="none" strike="noStrike" cap="none" dirty="0">
                <a:solidFill>
                  <a:srgbClr val="000000"/>
                </a:solidFill>
                <a:latin typeface="Montserrat"/>
                <a:ea typeface="Montserrat"/>
                <a:cs typeface="Montserrat"/>
                <a:sym typeface="Montserrat"/>
              </a:rPr>
              <a:t>Performed an in-depth analysis on two countries, here Ukraine and Afghanistan, and obtain stats like fatalities recorded in the recent months in the two countries, due to such armed conflicts. </a:t>
            </a:r>
            <a:endParaRPr sz="1700" b="0" i="0" u="none" strike="noStrike" cap="none" dirty="0">
              <a:solidFill>
                <a:srgbClr val="000000"/>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700"/>
              <a:buFont typeface="Arial"/>
              <a:buNone/>
            </a:pPr>
            <a:r>
              <a:rPr lang="en" sz="1700" b="0" i="0" u="none" strike="noStrike" cap="none" dirty="0">
                <a:solidFill>
                  <a:srgbClr val="000000"/>
                </a:solidFill>
                <a:latin typeface="Montserrat"/>
                <a:ea typeface="Montserrat"/>
                <a:cs typeface="Montserrat"/>
                <a:sym typeface="Montserrat"/>
              </a:rPr>
              <a:t>Visualize the analysis in the form of heatmaps, graphs and pie-charts.</a:t>
            </a:r>
            <a:endParaRPr sz="17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1165500" y="211175"/>
            <a:ext cx="6813000" cy="506100"/>
          </a:xfrm>
          <a:prstGeom prst="rect">
            <a:avLst/>
          </a:prstGeom>
          <a:noFill/>
          <a:ln>
            <a:noFill/>
          </a:ln>
        </p:spPr>
        <p:txBody>
          <a:bodyPr spcFirstLastPara="1" wrap="square" lIns="91425" tIns="91425" rIns="91425" bIns="91425" anchor="t" anchorCtr="0">
            <a:noAutofit/>
          </a:bodyPr>
          <a:lstStyle/>
          <a:p>
            <a:pPr marL="0" lvl="0" indent="0" algn="r" rtl="0">
              <a:lnSpc>
                <a:spcPct val="85000"/>
              </a:lnSpc>
              <a:spcBef>
                <a:spcPts val="0"/>
              </a:spcBef>
              <a:spcAft>
                <a:spcPts val="0"/>
              </a:spcAft>
              <a:buSzPts val="4200"/>
              <a:buNone/>
            </a:pPr>
            <a:r>
              <a:rPr lang="en" sz="3000"/>
              <a:t>EXPLORATORY DATA ANALYSIS</a:t>
            </a:r>
            <a:endParaRPr sz="3000"/>
          </a:p>
        </p:txBody>
      </p:sp>
      <p:pic>
        <p:nvPicPr>
          <p:cNvPr id="130" name="Google Shape;130;p23"/>
          <p:cNvPicPr preferRelativeResize="0"/>
          <p:nvPr/>
        </p:nvPicPr>
        <p:blipFill rotWithShape="1">
          <a:blip r:embed="rId3">
            <a:alphaModFix/>
          </a:blip>
          <a:srcRect/>
          <a:stretch/>
        </p:blipFill>
        <p:spPr>
          <a:xfrm>
            <a:off x="1555375" y="1143000"/>
            <a:ext cx="6033251" cy="3114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4"/>
          <p:cNvPicPr preferRelativeResize="0"/>
          <p:nvPr/>
        </p:nvPicPr>
        <p:blipFill>
          <a:blip r:embed="rId3">
            <a:alphaModFix/>
          </a:blip>
          <a:stretch>
            <a:fillRect/>
          </a:stretch>
        </p:blipFill>
        <p:spPr>
          <a:xfrm>
            <a:off x="367075" y="863200"/>
            <a:ext cx="1604875" cy="3337500"/>
          </a:xfrm>
          <a:prstGeom prst="rect">
            <a:avLst/>
          </a:prstGeom>
          <a:noFill/>
          <a:ln>
            <a:noFill/>
          </a:ln>
        </p:spPr>
      </p:pic>
      <p:pic>
        <p:nvPicPr>
          <p:cNvPr id="136" name="Google Shape;136;p24"/>
          <p:cNvPicPr preferRelativeResize="0"/>
          <p:nvPr/>
        </p:nvPicPr>
        <p:blipFill>
          <a:blip r:embed="rId4">
            <a:alphaModFix/>
          </a:blip>
          <a:stretch>
            <a:fillRect/>
          </a:stretch>
        </p:blipFill>
        <p:spPr>
          <a:xfrm>
            <a:off x="2498400" y="863200"/>
            <a:ext cx="3232804" cy="3337500"/>
          </a:xfrm>
          <a:prstGeom prst="rect">
            <a:avLst/>
          </a:prstGeom>
          <a:noFill/>
          <a:ln>
            <a:noFill/>
          </a:ln>
        </p:spPr>
      </p:pic>
      <p:pic>
        <p:nvPicPr>
          <p:cNvPr id="137" name="Google Shape;137;p24"/>
          <p:cNvPicPr preferRelativeResize="0"/>
          <p:nvPr/>
        </p:nvPicPr>
        <p:blipFill>
          <a:blip r:embed="rId5">
            <a:alphaModFix/>
          </a:blip>
          <a:stretch>
            <a:fillRect/>
          </a:stretch>
        </p:blipFill>
        <p:spPr>
          <a:xfrm>
            <a:off x="6297176" y="825975"/>
            <a:ext cx="1526075" cy="3411950"/>
          </a:xfrm>
          <a:prstGeom prst="rect">
            <a:avLst/>
          </a:prstGeom>
          <a:noFill/>
          <a:ln>
            <a:noFill/>
          </a:ln>
        </p:spPr>
      </p:pic>
      <p:sp>
        <p:nvSpPr>
          <p:cNvPr id="138" name="Google Shape;138;p24"/>
          <p:cNvSpPr txBox="1"/>
          <p:nvPr/>
        </p:nvSpPr>
        <p:spPr>
          <a:xfrm>
            <a:off x="681450" y="140025"/>
            <a:ext cx="289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DATA SUMMARY</a:t>
            </a:r>
            <a:endParaRPr b="1">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TotalTime>
  <Words>526</Words>
  <Application>Microsoft Macintosh PowerPoint</Application>
  <PresentationFormat>On-screen Show (16:9)</PresentationFormat>
  <Paragraphs>61</Paragraphs>
  <Slides>29</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Open Sans</vt:lpstr>
      <vt:lpstr>Montserrat ExtraBold</vt:lpstr>
      <vt:lpstr>Helvetica Neue</vt:lpstr>
      <vt:lpstr>Montserrat Black</vt:lpstr>
      <vt:lpstr>Roboto</vt:lpstr>
      <vt:lpstr>Montserrat</vt:lpstr>
      <vt:lpstr>Arial</vt:lpstr>
      <vt:lpstr>NYU Bold</vt:lpstr>
      <vt:lpstr> ARMED CONFLICTS AND EVENTS DATA ANALYSIS</vt:lpstr>
      <vt:lpstr>  Team (Shadow Recruits)   Team Members:     Sri Sai Abhishake Gopal Dasari – sd4648   Venkata Vyshnavi    Ravella  -  vr2226   Sri Ram Gowd Vuppala – sv2333  </vt:lpstr>
      <vt:lpstr>PROBLEM STATEMENT</vt:lpstr>
      <vt:lpstr>WHY DOES THIS PROBLEM REQUIRE BIG DATA?</vt:lpstr>
      <vt:lpstr>PROPOSED ARCHITECTURE</vt:lpstr>
      <vt:lpstr>DATASET</vt:lpstr>
      <vt:lpstr>IMPLEMENTATION</vt:lpstr>
      <vt:lpstr>EXPLORATORY DATA ANALYSIS</vt:lpstr>
      <vt:lpstr>PowerPoint Presentation</vt:lpstr>
      <vt:lpstr>PowerPoint Presentation</vt:lpstr>
      <vt:lpstr>We have chosen to do an in-depth analysis on two countries: Ukraine and Afghanistan. Why?  For two reasons,  Ukraine is facing a lot of military conflict.  Afghanistan is an active conflict country.</vt:lpstr>
      <vt:lpstr>Use case I - Ukraine</vt:lpstr>
      <vt:lpstr>FATALITIES RECORDED - UKRAINE Q1 (2022)</vt:lpstr>
      <vt:lpstr>HEAT MAP OF ARMED CONFLICT EVENTS IN UKRAINE</vt:lpstr>
      <vt:lpstr>Clustering Events</vt:lpstr>
      <vt:lpstr>CLUSTERING</vt:lpstr>
      <vt:lpstr>PowerPoint Presentation</vt:lpstr>
      <vt:lpstr>PowerPoint Presentation</vt:lpstr>
      <vt:lpstr>PowerPoint Presentation</vt:lpstr>
      <vt:lpstr>PowerPoint Presentation</vt:lpstr>
      <vt:lpstr>Use case 2 - Afghanistan </vt:lpstr>
      <vt:lpstr>HEAT MAP OF ARMED CONFLICT EVENTS IN AFGHANISTAN </vt:lpstr>
      <vt:lpstr>PowerPoint Presentation</vt:lpstr>
      <vt:lpstr>Can we understand what's happening?</vt:lpstr>
      <vt:lpstr>Let's try to Uncover the truth using Regression</vt:lpstr>
      <vt:lpstr>PowerPoint Presentation</vt:lpstr>
      <vt:lpstr>FUTURE SCOPE</vt:lpstr>
      <vt:lpstr>QUESTIONS?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ARMED CONFLICTS AND EVENTS DATA ANALYSIS</dc:title>
  <cp:lastModifiedBy>Abhi Dasari</cp:lastModifiedBy>
  <cp:revision>2</cp:revision>
  <dcterms:modified xsi:type="dcterms:W3CDTF">2022-05-18T02:48:52Z</dcterms:modified>
</cp:coreProperties>
</file>